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0"/>
  </p:notesMasterIdLst>
  <p:sldIdLst>
    <p:sldId id="264" r:id="rId2"/>
    <p:sldId id="265" r:id="rId3"/>
    <p:sldId id="266"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 id="337" r:id="rId75"/>
    <p:sldId id="338" r:id="rId76"/>
    <p:sldId id="339" r:id="rId77"/>
    <p:sldId id="340" r:id="rId78"/>
    <p:sldId id="341" r:id="rId79"/>
    <p:sldId id="342" r:id="rId80"/>
    <p:sldId id="343" r:id="rId81"/>
    <p:sldId id="344" r:id="rId82"/>
    <p:sldId id="345" r:id="rId83"/>
    <p:sldId id="346" r:id="rId84"/>
    <p:sldId id="347" r:id="rId85"/>
    <p:sldId id="348" r:id="rId86"/>
    <p:sldId id="349" r:id="rId87"/>
    <p:sldId id="350" r:id="rId88"/>
    <p:sldId id="351" r:id="rId89"/>
    <p:sldId id="352" r:id="rId90"/>
    <p:sldId id="353" r:id="rId91"/>
    <p:sldId id="354" r:id="rId92"/>
    <p:sldId id="355" r:id="rId93"/>
    <p:sldId id="356" r:id="rId94"/>
    <p:sldId id="357" r:id="rId95"/>
    <p:sldId id="358" r:id="rId96"/>
    <p:sldId id="359" r:id="rId97"/>
    <p:sldId id="360" r:id="rId98"/>
    <p:sldId id="361" r:id="rId99"/>
    <p:sldId id="362" r:id="rId100"/>
    <p:sldId id="363" r:id="rId101"/>
    <p:sldId id="364" r:id="rId102"/>
    <p:sldId id="365" r:id="rId103"/>
    <p:sldId id="366" r:id="rId104"/>
    <p:sldId id="367" r:id="rId105"/>
    <p:sldId id="368" r:id="rId106"/>
    <p:sldId id="369" r:id="rId107"/>
    <p:sldId id="370" r:id="rId108"/>
    <p:sldId id="371" r:id="rId109"/>
    <p:sldId id="372" r:id="rId110"/>
    <p:sldId id="373" r:id="rId111"/>
    <p:sldId id="374" r:id="rId112"/>
    <p:sldId id="375" r:id="rId113"/>
    <p:sldId id="376" r:id="rId114"/>
    <p:sldId id="377" r:id="rId115"/>
    <p:sldId id="378" r:id="rId116"/>
    <p:sldId id="379" r:id="rId117"/>
    <p:sldId id="380" r:id="rId118"/>
    <p:sldId id="381" r:id="rId119"/>
    <p:sldId id="382" r:id="rId120"/>
    <p:sldId id="383" r:id="rId121"/>
    <p:sldId id="384" r:id="rId122"/>
    <p:sldId id="385" r:id="rId123"/>
    <p:sldId id="386" r:id="rId124"/>
    <p:sldId id="387" r:id="rId125"/>
    <p:sldId id="388" r:id="rId126"/>
    <p:sldId id="389" r:id="rId127"/>
    <p:sldId id="390" r:id="rId128"/>
    <p:sldId id="391" r:id="rId129"/>
    <p:sldId id="392" r:id="rId130"/>
    <p:sldId id="393" r:id="rId131"/>
    <p:sldId id="394" r:id="rId132"/>
    <p:sldId id="395" r:id="rId133"/>
    <p:sldId id="396" r:id="rId134"/>
    <p:sldId id="397" r:id="rId135"/>
    <p:sldId id="398" r:id="rId136"/>
    <p:sldId id="399" r:id="rId137"/>
    <p:sldId id="400" r:id="rId138"/>
    <p:sldId id="401" r:id="rId139"/>
    <p:sldId id="402" r:id="rId140"/>
    <p:sldId id="403" r:id="rId141"/>
    <p:sldId id="404" r:id="rId142"/>
    <p:sldId id="405" r:id="rId143"/>
    <p:sldId id="406" r:id="rId144"/>
    <p:sldId id="407" r:id="rId145"/>
    <p:sldId id="408" r:id="rId146"/>
    <p:sldId id="409" r:id="rId147"/>
    <p:sldId id="410" r:id="rId148"/>
    <p:sldId id="411" r:id="rId149"/>
    <p:sldId id="412" r:id="rId150"/>
    <p:sldId id="413" r:id="rId151"/>
    <p:sldId id="414" r:id="rId152"/>
    <p:sldId id="415" r:id="rId153"/>
    <p:sldId id="416" r:id="rId154"/>
    <p:sldId id="417" r:id="rId155"/>
    <p:sldId id="418" r:id="rId156"/>
    <p:sldId id="419" r:id="rId157"/>
    <p:sldId id="420" r:id="rId158"/>
    <p:sldId id="421" r:id="rId159"/>
    <p:sldId id="422" r:id="rId160"/>
    <p:sldId id="423" r:id="rId161"/>
    <p:sldId id="424" r:id="rId162"/>
    <p:sldId id="425" r:id="rId163"/>
    <p:sldId id="426" r:id="rId164"/>
    <p:sldId id="427" r:id="rId165"/>
    <p:sldId id="428" r:id="rId166"/>
    <p:sldId id="429" r:id="rId167"/>
    <p:sldId id="430" r:id="rId168"/>
    <p:sldId id="431" r:id="rId169"/>
    <p:sldId id="432" r:id="rId170"/>
    <p:sldId id="433" r:id="rId171"/>
    <p:sldId id="434" r:id="rId172"/>
    <p:sldId id="435" r:id="rId173"/>
    <p:sldId id="436" r:id="rId174"/>
    <p:sldId id="437" r:id="rId175"/>
    <p:sldId id="438" r:id="rId176"/>
    <p:sldId id="439" r:id="rId177"/>
    <p:sldId id="440" r:id="rId178"/>
    <p:sldId id="441" r:id="rId179"/>
    <p:sldId id="442" r:id="rId180"/>
    <p:sldId id="443" r:id="rId181"/>
    <p:sldId id="444" r:id="rId182"/>
    <p:sldId id="445" r:id="rId183"/>
    <p:sldId id="446" r:id="rId184"/>
    <p:sldId id="447" r:id="rId185"/>
    <p:sldId id="448" r:id="rId186"/>
    <p:sldId id="449" r:id="rId187"/>
    <p:sldId id="450" r:id="rId188"/>
    <p:sldId id="451" r:id="rId189"/>
    <p:sldId id="452" r:id="rId190"/>
    <p:sldId id="453" r:id="rId191"/>
    <p:sldId id="454" r:id="rId192"/>
    <p:sldId id="455" r:id="rId193"/>
    <p:sldId id="456" r:id="rId194"/>
    <p:sldId id="457" r:id="rId195"/>
    <p:sldId id="458" r:id="rId196"/>
    <p:sldId id="459" r:id="rId197"/>
    <p:sldId id="460" r:id="rId198"/>
    <p:sldId id="461" r:id="rId19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4" autoAdjust="0"/>
    <p:restoredTop sz="94671" autoAdjust="0"/>
  </p:normalViewPr>
  <p:slideViewPr>
    <p:cSldViewPr snapToGrid="0" snapToObjects="1">
      <p:cViewPr varScale="1">
        <p:scale>
          <a:sx n="51" d="100"/>
          <a:sy n="51" d="100"/>
        </p:scale>
        <p:origin x="782"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96" Type="http://schemas.openxmlformats.org/officeDocument/2006/relationships/slide" Target="slides/slide195.xml"/><Relationship Id="rId200"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1"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3F0FA6-DD01-074D-9B83-F351BC58F837}" type="datetimeFigureOut">
              <a:rPr lang="en-US" smtClean="0"/>
              <a:t>04/21/2016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044979-84E1-504C-B1EE-E22D39373971}" type="slidenum">
              <a:rPr lang="en-US" smtClean="0"/>
              <a:t>‹#›</a:t>
            </a:fld>
            <a:endParaRPr lang="en-US"/>
          </a:p>
        </p:txBody>
      </p:sp>
    </p:spTree>
    <p:extLst>
      <p:ext uri="{BB962C8B-B14F-4D97-AF65-F5344CB8AC3E}">
        <p14:creationId xmlns:p14="http://schemas.microsoft.com/office/powerpoint/2010/main" val="205691129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200" y="4724400"/>
            <a:ext cx="3581400" cy="381000"/>
          </a:xfrm>
          <a:prstGeom prst="rect">
            <a:avLst/>
          </a:prstGeom>
        </p:spPr>
        <p:txBody>
          <a:bodyPr vert="horz" lIns="0" tIns="0" rIns="0" bIns="0"/>
          <a:lstStyle>
            <a:lvl1pPr>
              <a:defRPr sz="2000" b="0">
                <a:solidFill>
                  <a:schemeClr val="bg2"/>
                </a:solidFill>
              </a:defRPr>
            </a:lvl1pPr>
          </a:lstStyle>
          <a:p>
            <a:r>
              <a:rPr lang="en-US" dirty="0" smtClean="0"/>
              <a:t>Boundless Lecture Slides</a:t>
            </a:r>
            <a:endParaRPr lang="en-US" dirty="0"/>
          </a:p>
        </p:txBody>
      </p:sp>
    </p:spTree>
    <p:extLst>
      <p:ext uri="{BB962C8B-B14F-4D97-AF65-F5344CB8AC3E}">
        <p14:creationId xmlns:p14="http://schemas.microsoft.com/office/powerpoint/2010/main" val="277237269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231005" y="1477846"/>
            <a:ext cx="5664901" cy="4770554"/>
          </a:xfrm>
          <a:prstGeom prst="rect">
            <a:avLst/>
          </a:prstGeom>
        </p:spPr>
        <p:txBody>
          <a:bodyPr vert="horz" lIns="0" tIns="0" rIns="0" bIns="0"/>
          <a:lstStyle>
            <a:lvl1pPr marL="0" indent="114300">
              <a:lnSpc>
                <a:spcPct val="120000"/>
              </a:lnSpc>
              <a:spcBef>
                <a:spcPts val="400"/>
              </a:spcBef>
              <a:buClr>
                <a:srgbClr val="828282"/>
              </a:buClr>
              <a:buSzPct val="100000"/>
              <a:buFont typeface="Arial" charset="0"/>
              <a:buChar char="•"/>
              <a:defRPr sz="1400">
                <a:solidFill>
                  <a:schemeClr val="bg2">
                    <a:lumMod val="75000"/>
                  </a:schemeClr>
                </a:solidFill>
                <a:latin typeface="Arial"/>
                <a:cs typeface="Arial"/>
              </a:defRPr>
            </a:lvl1pPr>
          </a:lstStyle>
          <a:p>
            <a:pPr marL="0" indent="114300">
              <a:spcBef>
                <a:spcPts val="400"/>
              </a:spcBef>
              <a:buClr>
                <a:srgbClr val="828282"/>
              </a:buClr>
              <a:buSzPct val="100000"/>
              <a:buFont typeface="Arial" charset="0"/>
              <a:buChar char="•"/>
            </a:pPr>
            <a:r>
              <a:rPr lang="en-US" sz="1200" dirty="0" smtClean="0">
                <a:solidFill>
                  <a:srgbClr val="828282"/>
                </a:solidFill>
                <a:latin typeface="Arial" charset="0"/>
                <a:ea typeface="ＭＳ Ｐゴシック" charset="0"/>
                <a:cs typeface="Arial" charset="0"/>
                <a:sym typeface="Arial" charset="0"/>
              </a:rPr>
              <a:t>CONCEPTITLE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52400" y="381000"/>
            <a:ext cx="8686800" cy="715962"/>
          </a:xfrm>
          <a:prstGeom prst="rect">
            <a:avLst/>
          </a:prstGeom>
        </p:spPr>
        <p:txBody>
          <a:bodyPr vert="horz" lIns="0" tIns="0" rIns="0" bIns="0" anchor="b"/>
          <a:lstStyle>
            <a:lvl1pPr>
              <a:defRPr sz="24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17018886"/>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231005" y="1477846"/>
            <a:ext cx="5664901" cy="4770554"/>
          </a:xfrm>
          <a:prstGeom prst="rect">
            <a:avLst/>
          </a:prstGeom>
        </p:spPr>
        <p:txBody>
          <a:bodyPr vert="horz" lIns="0" tIns="0" rIns="0" bIns="0"/>
          <a:lstStyle>
            <a:lvl1pPr marL="0" indent="114300">
              <a:lnSpc>
                <a:spcPct val="120000"/>
              </a:lnSpc>
              <a:spcBef>
                <a:spcPts val="400"/>
              </a:spcBef>
              <a:buClr>
                <a:srgbClr val="828282"/>
              </a:buClr>
              <a:buSzPct val="100000"/>
              <a:buFont typeface="Arial" charset="0"/>
              <a:buChar char="•"/>
              <a:defRPr sz="1400">
                <a:solidFill>
                  <a:schemeClr val="bg2">
                    <a:lumMod val="75000"/>
                  </a:schemeClr>
                </a:solidFill>
                <a:latin typeface="Arial"/>
                <a:cs typeface="Arial"/>
              </a:defRPr>
            </a:lvl1pPr>
          </a:lstStyle>
          <a:p>
            <a:pPr marL="0" indent="114300">
              <a:spcBef>
                <a:spcPts val="400"/>
              </a:spcBef>
              <a:buClr>
                <a:srgbClr val="828282"/>
              </a:buClr>
              <a:buSzPct val="100000"/>
              <a:buFont typeface="Arial" charset="0"/>
              <a:buChar char="•"/>
            </a:pPr>
            <a:r>
              <a:rPr lang="en-US" sz="1200" dirty="0" smtClean="0">
                <a:solidFill>
                  <a:srgbClr val="828282"/>
                </a:solidFill>
                <a:latin typeface="Arial" charset="0"/>
                <a:ea typeface="ＭＳ Ｐゴシック" charset="0"/>
                <a:cs typeface="Arial" charset="0"/>
                <a:sym typeface="Arial" charset="0"/>
              </a:rPr>
              <a:t>CONCEPTITLE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52400" y="381000"/>
            <a:ext cx="8686800" cy="715962"/>
          </a:xfrm>
          <a:prstGeom prst="rect">
            <a:avLst/>
          </a:prstGeom>
        </p:spPr>
        <p:txBody>
          <a:bodyPr vert="horz" lIns="0" tIns="0" rIns="0" bIns="0" anchor="b"/>
          <a:lstStyle>
            <a:lvl1pPr>
              <a:defRPr sz="24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17018886"/>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231005" y="1477846"/>
            <a:ext cx="5664901" cy="4770554"/>
          </a:xfrm>
          <a:prstGeom prst="rect">
            <a:avLst/>
          </a:prstGeom>
        </p:spPr>
        <p:txBody>
          <a:bodyPr vert="horz" lIns="0" tIns="0" rIns="0" bIns="0"/>
          <a:lstStyle>
            <a:lvl1pPr marL="0" indent="114300">
              <a:lnSpc>
                <a:spcPct val="120000"/>
              </a:lnSpc>
              <a:spcBef>
                <a:spcPts val="400"/>
              </a:spcBef>
              <a:buClr>
                <a:srgbClr val="828282"/>
              </a:buClr>
              <a:buSzPct val="100000"/>
              <a:buFont typeface="Arial" charset="0"/>
              <a:buChar char="•"/>
              <a:defRPr sz="1400">
                <a:solidFill>
                  <a:schemeClr val="bg2">
                    <a:lumMod val="75000"/>
                  </a:schemeClr>
                </a:solidFill>
                <a:latin typeface="Arial"/>
                <a:cs typeface="Arial"/>
              </a:defRPr>
            </a:lvl1pPr>
          </a:lstStyle>
          <a:p>
            <a:pPr marL="0" indent="114300">
              <a:spcBef>
                <a:spcPts val="400"/>
              </a:spcBef>
              <a:buClr>
                <a:srgbClr val="828282"/>
              </a:buClr>
              <a:buSzPct val="100000"/>
              <a:buFont typeface="Arial" charset="0"/>
              <a:buChar char="•"/>
            </a:pPr>
            <a:r>
              <a:rPr lang="en-US" sz="1200" dirty="0" smtClean="0">
                <a:solidFill>
                  <a:srgbClr val="828282"/>
                </a:solidFill>
                <a:latin typeface="Arial" charset="0"/>
                <a:ea typeface="ＭＳ Ｐゴシック" charset="0"/>
                <a:cs typeface="Arial" charset="0"/>
                <a:sym typeface="Arial" charset="0"/>
              </a:rPr>
              <a:t>CONCEPTITLE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52400" y="381000"/>
            <a:ext cx="8686800" cy="715962"/>
          </a:xfrm>
          <a:prstGeom prst="rect">
            <a:avLst/>
          </a:prstGeom>
        </p:spPr>
        <p:txBody>
          <a:bodyPr vert="horz" lIns="0" tIns="0" rIns="0" bIns="0" anchor="b"/>
          <a:lstStyle>
            <a:lvl1pPr>
              <a:defRPr sz="24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17018886"/>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231005" y="1477846"/>
            <a:ext cx="5664901" cy="4770554"/>
          </a:xfrm>
          <a:prstGeom prst="rect">
            <a:avLst/>
          </a:prstGeom>
        </p:spPr>
        <p:txBody>
          <a:bodyPr vert="horz" lIns="0" tIns="0" rIns="0" bIns="0"/>
          <a:lstStyle>
            <a:lvl1pPr marL="0" indent="114300">
              <a:lnSpc>
                <a:spcPct val="120000"/>
              </a:lnSpc>
              <a:spcBef>
                <a:spcPts val="400"/>
              </a:spcBef>
              <a:buClr>
                <a:srgbClr val="828282"/>
              </a:buClr>
              <a:buSzPct val="100000"/>
              <a:buFont typeface="Arial" charset="0"/>
              <a:buChar char="•"/>
              <a:defRPr sz="1400">
                <a:solidFill>
                  <a:schemeClr val="bg2">
                    <a:lumMod val="75000"/>
                  </a:schemeClr>
                </a:solidFill>
                <a:latin typeface="Arial"/>
                <a:cs typeface="Arial"/>
              </a:defRPr>
            </a:lvl1pPr>
          </a:lstStyle>
          <a:p>
            <a:pPr marL="0" indent="114300">
              <a:spcBef>
                <a:spcPts val="400"/>
              </a:spcBef>
              <a:buClr>
                <a:srgbClr val="828282"/>
              </a:buClr>
              <a:buSzPct val="100000"/>
              <a:buFont typeface="Arial" charset="0"/>
              <a:buChar char="•"/>
            </a:pPr>
            <a:r>
              <a:rPr lang="en-US" sz="1200" dirty="0" smtClean="0">
                <a:solidFill>
                  <a:srgbClr val="828282"/>
                </a:solidFill>
                <a:latin typeface="Arial" charset="0"/>
                <a:ea typeface="ＭＳ Ｐゴシック" charset="0"/>
                <a:cs typeface="Arial" charset="0"/>
                <a:sym typeface="Arial" charset="0"/>
              </a:rPr>
              <a:t>CONCEPTITLE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52400" y="381000"/>
            <a:ext cx="8686800" cy="715962"/>
          </a:xfrm>
          <a:prstGeom prst="rect">
            <a:avLst/>
          </a:prstGeom>
        </p:spPr>
        <p:txBody>
          <a:bodyPr vert="horz" lIns="0" tIns="0" rIns="0" bIns="0" anchor="b"/>
          <a:lstStyle>
            <a:lvl1pPr>
              <a:defRPr sz="24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17018886"/>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231005" y="1477846"/>
            <a:ext cx="5664901" cy="4770554"/>
          </a:xfrm>
          <a:prstGeom prst="rect">
            <a:avLst/>
          </a:prstGeom>
        </p:spPr>
        <p:txBody>
          <a:bodyPr vert="horz" lIns="0" tIns="0" rIns="0" bIns="0"/>
          <a:lstStyle>
            <a:lvl1pPr marL="0" indent="114300">
              <a:lnSpc>
                <a:spcPct val="120000"/>
              </a:lnSpc>
              <a:spcBef>
                <a:spcPts val="400"/>
              </a:spcBef>
              <a:buClr>
                <a:srgbClr val="828282"/>
              </a:buClr>
              <a:buSzPct val="100000"/>
              <a:buFont typeface="Arial" charset="0"/>
              <a:buChar char="•"/>
              <a:defRPr sz="1400">
                <a:solidFill>
                  <a:schemeClr val="bg2">
                    <a:lumMod val="75000"/>
                  </a:schemeClr>
                </a:solidFill>
                <a:latin typeface="Arial"/>
                <a:cs typeface="Arial"/>
              </a:defRPr>
            </a:lvl1pPr>
          </a:lstStyle>
          <a:p>
            <a:pPr marL="0" indent="114300">
              <a:spcBef>
                <a:spcPts val="400"/>
              </a:spcBef>
              <a:buClr>
                <a:srgbClr val="828282"/>
              </a:buClr>
              <a:buSzPct val="100000"/>
              <a:buFont typeface="Arial" charset="0"/>
              <a:buChar char="•"/>
            </a:pPr>
            <a:r>
              <a:rPr lang="en-US" sz="1200" dirty="0" smtClean="0">
                <a:solidFill>
                  <a:srgbClr val="828282"/>
                </a:solidFill>
                <a:latin typeface="Arial" charset="0"/>
                <a:ea typeface="ＭＳ Ｐゴシック" charset="0"/>
                <a:cs typeface="Arial" charset="0"/>
                <a:sym typeface="Arial" charset="0"/>
              </a:rPr>
              <a:t>CONCEPTITLE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52400" y="381000"/>
            <a:ext cx="8686800" cy="715962"/>
          </a:xfrm>
          <a:prstGeom prst="rect">
            <a:avLst/>
          </a:prstGeom>
        </p:spPr>
        <p:txBody>
          <a:bodyPr vert="horz" lIns="0" tIns="0" rIns="0" bIns="0" anchor="b"/>
          <a:lstStyle>
            <a:lvl1pPr>
              <a:defRPr sz="24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17018886"/>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231005" y="1477846"/>
            <a:ext cx="5664901" cy="4770554"/>
          </a:xfrm>
          <a:prstGeom prst="rect">
            <a:avLst/>
          </a:prstGeom>
        </p:spPr>
        <p:txBody>
          <a:bodyPr vert="horz" lIns="0" tIns="0" rIns="0" bIns="0"/>
          <a:lstStyle>
            <a:lvl1pPr marL="0" indent="114300">
              <a:lnSpc>
                <a:spcPct val="120000"/>
              </a:lnSpc>
              <a:spcBef>
                <a:spcPts val="400"/>
              </a:spcBef>
              <a:buClr>
                <a:srgbClr val="828282"/>
              </a:buClr>
              <a:buSzPct val="100000"/>
              <a:buFont typeface="Arial" charset="0"/>
              <a:buChar char="•"/>
              <a:defRPr sz="1400">
                <a:solidFill>
                  <a:schemeClr val="bg2">
                    <a:lumMod val="75000"/>
                  </a:schemeClr>
                </a:solidFill>
                <a:latin typeface="Arial"/>
                <a:cs typeface="Arial"/>
              </a:defRPr>
            </a:lvl1pPr>
          </a:lstStyle>
          <a:p>
            <a:pPr marL="0" indent="114300">
              <a:spcBef>
                <a:spcPts val="400"/>
              </a:spcBef>
              <a:buClr>
                <a:srgbClr val="828282"/>
              </a:buClr>
              <a:buSzPct val="100000"/>
              <a:buFont typeface="Arial" charset="0"/>
              <a:buChar char="•"/>
            </a:pPr>
            <a:r>
              <a:rPr lang="en-US" sz="1200" dirty="0" smtClean="0">
                <a:solidFill>
                  <a:srgbClr val="828282"/>
                </a:solidFill>
                <a:latin typeface="Arial" charset="0"/>
                <a:ea typeface="ＭＳ Ｐゴシック" charset="0"/>
                <a:cs typeface="Arial" charset="0"/>
                <a:sym typeface="Arial" charset="0"/>
              </a:rPr>
              <a:t>CONCEPTITLE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52400" y="381000"/>
            <a:ext cx="8686800" cy="715962"/>
          </a:xfrm>
          <a:prstGeom prst="rect">
            <a:avLst/>
          </a:prstGeom>
        </p:spPr>
        <p:txBody>
          <a:bodyPr vert="horz" lIns="0" tIns="0" rIns="0" bIns="0" anchor="b"/>
          <a:lstStyle>
            <a:lvl1pPr>
              <a:defRPr sz="24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17018886"/>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_header">
    <p:spTree>
      <p:nvGrpSpPr>
        <p:cNvPr id="1" name=""/>
        <p:cNvGrpSpPr/>
        <p:nvPr/>
      </p:nvGrpSpPr>
      <p:grpSpPr>
        <a:xfrm>
          <a:off x="0" y="0"/>
          <a:ext cx="0" cy="0"/>
          <a:chOff x="0" y="0"/>
          <a:chExt cx="0" cy="0"/>
        </a:xfrm>
      </p:grpSpPr>
      <p:sp>
        <p:nvSpPr>
          <p:cNvPr id="5" name="Line 5"/>
          <p:cNvSpPr>
            <a:spLocks noChangeShapeType="1"/>
          </p:cNvSpPr>
          <p:nvPr userDrawn="1"/>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userDrawn="1"/>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userDrawn="1"/>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2" name="Title 1"/>
          <p:cNvSpPr>
            <a:spLocks noGrp="1"/>
          </p:cNvSpPr>
          <p:nvPr>
            <p:ph type="title"/>
          </p:nvPr>
        </p:nvSpPr>
        <p:spPr>
          <a:xfrm>
            <a:off x="457200" y="5029200"/>
            <a:ext cx="8229600" cy="1143000"/>
          </a:xfrm>
          <a:prstGeom prst="rect">
            <a:avLst/>
          </a:prstGeom>
        </p:spPr>
        <p:txBody>
          <a:bodyPr vert="horz"/>
          <a:lstStyle>
            <a:lvl1pPr>
              <a:defRPr sz="48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93456275"/>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_keyterms_continue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33400"/>
            <a:ext cx="8686800" cy="58674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195750"/>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_keyterms_continue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33400"/>
            <a:ext cx="8686800" cy="58674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195750"/>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appendix_keyterms">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457200"/>
          </a:xfrm>
          <a:prstGeom prst="rect">
            <a:avLst/>
          </a:prstGeom>
        </p:spPr>
        <p:txBody>
          <a:bodyPr vert="horz" lIns="0" tIns="0" rIns="0" bIns="0" anchor="b"/>
          <a:lstStyle>
            <a:lvl1pPr algn="l">
              <a:defRPr sz="2400" b="0">
                <a:solidFill>
                  <a:schemeClr val="tx2"/>
                </a:solidFill>
              </a:defRPr>
            </a:lvl1p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28600" y="1066800"/>
            <a:ext cx="8686800" cy="51816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58600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bout_platform">
    <p:spTree>
      <p:nvGrpSpPr>
        <p:cNvPr id="1" name=""/>
        <p:cNvGrpSpPr/>
        <p:nvPr/>
      </p:nvGrpSpPr>
      <p:grpSpPr>
        <a:xfrm>
          <a:off x="0" y="0"/>
          <a:ext cx="0" cy="0"/>
          <a:chOff x="0" y="0"/>
          <a:chExt cx="0" cy="0"/>
        </a:xfrm>
      </p:grpSpPr>
      <p:sp>
        <p:nvSpPr>
          <p:cNvPr id="7" name="Title 6"/>
          <p:cNvSpPr>
            <a:spLocks noGrp="1"/>
          </p:cNvSpPr>
          <p:nvPr>
            <p:ph type="title"/>
          </p:nvPr>
        </p:nvSpPr>
        <p:spPr>
          <a:xfrm>
            <a:off x="3429000" y="274638"/>
            <a:ext cx="5410200" cy="563562"/>
          </a:xfrm>
          <a:prstGeom prst="rect">
            <a:avLst/>
          </a:prstGeom>
        </p:spPr>
        <p:txBody>
          <a:bodyPr vert="horz" lIns="0" tIns="0" rIns="0" bIns="0"/>
          <a:lstStyle>
            <a:lvl1pPr>
              <a:defRPr sz="2400" b="0">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sz="quarter" idx="10"/>
          </p:nvPr>
        </p:nvSpPr>
        <p:spPr>
          <a:xfrm>
            <a:off x="6019800" y="1219200"/>
            <a:ext cx="2819400" cy="5029200"/>
          </a:xfrm>
          <a:prstGeom prst="rect">
            <a:avLst/>
          </a:prstGeom>
        </p:spPr>
        <p:txBody>
          <a:bodyPr vert="horz" lIns="0" tIns="0" rIns="0" bIns="0"/>
          <a:lstStyle>
            <a:lvl1pPr algn="l">
              <a:defRPr>
                <a:solidFill>
                  <a:schemeClr val="tx2"/>
                </a:solidFill>
              </a:defRPr>
            </a:lvl1pPr>
            <a:lvl2pPr marL="0" indent="0" algn="l">
              <a:lnSpc>
                <a:spcPct val="110000"/>
              </a:lnSpc>
              <a:buNone/>
              <a:defRPr sz="1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51683757"/>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ppendix_keyterms_continue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33400"/>
            <a:ext cx="8686800" cy="58674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19575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ppendix_keyterms_continue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33400"/>
            <a:ext cx="8686800" cy="58674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19575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_keyterms_continue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33400"/>
            <a:ext cx="8686800" cy="58674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19575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_keyterms_continue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33400"/>
            <a:ext cx="8686800" cy="58674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195750"/>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ppendix_keyterms_continue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33400"/>
            <a:ext cx="8686800" cy="58674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195750"/>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ppendix_keyterms_continue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33400"/>
            <a:ext cx="8686800" cy="58674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19575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ppendix_keyterms_continue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33400"/>
            <a:ext cx="8686800" cy="58674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195750"/>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endix_keyterms_continued">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33400"/>
            <a:ext cx="8686800" cy="5867400"/>
          </a:xfrm>
          <a:prstGeom prst="rect">
            <a:avLst/>
          </a:prstGeom>
        </p:spPr>
        <p:txBody>
          <a:bodyPr vert="horz" lIns="0" tIns="0" rIns="0" bIns="0"/>
          <a:lstStyle>
            <a:lvl1pPr marL="114300" indent="-114300">
              <a:buFont typeface="Arial"/>
              <a:buChar char="•"/>
              <a:defRPr sz="1000" baseline="0">
                <a:solidFill>
                  <a:srgbClr val="000000"/>
                </a:solidFill>
              </a:defRPr>
            </a:lvl1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195750"/>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bout_boundless">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29000" y="990600"/>
            <a:ext cx="5410200" cy="5410200"/>
          </a:xfrm>
          <a:prstGeom prst="rect">
            <a:avLst/>
          </a:prstGeom>
        </p:spPr>
        <p:txBody>
          <a:bodyPr vert="horz" lIns="0" tIns="0" rIns="0" bIns="0"/>
          <a:lstStyle>
            <a:lvl1pPr marL="0" indent="0">
              <a:defRPr sz="1000">
                <a:solidFill>
                  <a:srgbClr val="808080"/>
                </a:solidFill>
              </a:defRPr>
            </a:lvl1pPr>
            <a:lvl2pPr marL="0" indent="0">
              <a:buNone/>
              <a:defRPr sz="1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3429000" y="274638"/>
            <a:ext cx="5410200" cy="715962"/>
          </a:xfrm>
          <a:prstGeom prst="rect">
            <a:avLst/>
          </a:prstGeom>
        </p:spPr>
        <p:txBody>
          <a:bodyPr vert="horz" lIns="0" tIns="0" rIns="0" bIns="0"/>
          <a:lstStyle>
            <a:lvl1pPr>
              <a:defRPr sz="24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687038126"/>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4" name="Title 3"/>
          <p:cNvSpPr>
            <a:spLocks noGrp="1"/>
          </p:cNvSpPr>
          <p:nvPr>
            <p:ph type="title"/>
          </p:nvPr>
        </p:nvSpPr>
        <p:spPr>
          <a:xfrm>
            <a:off x="228600" y="350838"/>
            <a:ext cx="2590800" cy="3230562"/>
          </a:xfrm>
          <a:prstGeom prst="rect">
            <a:avLst/>
          </a:prstGeom>
        </p:spPr>
        <p:txBody>
          <a:bodyPr vert="horz" lIns="0" tIns="0" rIns="0" bIns="0"/>
          <a:lstStyle>
            <a:lvl1pPr>
              <a:defRPr sz="2400" b="0" i="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109337005"/>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_continued">
    <p:spTree>
      <p:nvGrpSpPr>
        <p:cNvPr id="1" name=""/>
        <p:cNvGrpSpPr/>
        <p:nvPr/>
      </p:nvGrpSpPr>
      <p:grpSpPr>
        <a:xfrm>
          <a:off x="0" y="0"/>
          <a:ext cx="0" cy="0"/>
          <a:chOff x="0" y="0"/>
          <a:chExt cx="0" cy="0"/>
        </a:xfrm>
      </p:grpSpPr>
      <p:sp>
        <p:nvSpPr>
          <p:cNvPr id="4" name="Title 3"/>
          <p:cNvSpPr>
            <a:spLocks noGrp="1"/>
          </p:cNvSpPr>
          <p:nvPr>
            <p:ph type="title"/>
          </p:nvPr>
        </p:nvSpPr>
        <p:spPr>
          <a:xfrm>
            <a:off x="228600" y="350838"/>
            <a:ext cx="2590800" cy="3230562"/>
          </a:xfrm>
          <a:prstGeom prst="rect">
            <a:avLst/>
          </a:prstGeom>
        </p:spPr>
        <p:txBody>
          <a:bodyPr vert="horz" lIns="0" tIns="0" rIns="0" bIns="0"/>
          <a:lstStyle>
            <a:lvl1pPr>
              <a:defRPr sz="2400" b="0" i="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2638371"/>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231005" y="1477846"/>
            <a:ext cx="5664901" cy="4770554"/>
          </a:xfrm>
          <a:prstGeom prst="rect">
            <a:avLst/>
          </a:prstGeom>
        </p:spPr>
        <p:txBody>
          <a:bodyPr vert="horz" lIns="0" tIns="0" rIns="0" bIns="0"/>
          <a:lstStyle>
            <a:lvl1pPr marL="0" indent="114300">
              <a:lnSpc>
                <a:spcPct val="120000"/>
              </a:lnSpc>
              <a:spcBef>
                <a:spcPts val="400"/>
              </a:spcBef>
              <a:buClr>
                <a:srgbClr val="828282"/>
              </a:buClr>
              <a:buSzPct val="100000"/>
              <a:buFont typeface="Arial" charset="0"/>
              <a:buChar char="•"/>
              <a:defRPr sz="1400">
                <a:solidFill>
                  <a:schemeClr val="bg2">
                    <a:lumMod val="75000"/>
                  </a:schemeClr>
                </a:solidFill>
                <a:latin typeface="Arial"/>
                <a:cs typeface="Arial"/>
              </a:defRPr>
            </a:lvl1pPr>
          </a:lstStyle>
          <a:p>
            <a:pPr marL="0" indent="114300">
              <a:spcBef>
                <a:spcPts val="400"/>
              </a:spcBef>
              <a:buClr>
                <a:srgbClr val="828282"/>
              </a:buClr>
              <a:buSzPct val="100000"/>
              <a:buFont typeface="Arial" charset="0"/>
              <a:buChar char="•"/>
            </a:pPr>
            <a:r>
              <a:rPr lang="en-US" sz="1200" dirty="0" smtClean="0">
                <a:solidFill>
                  <a:srgbClr val="828282"/>
                </a:solidFill>
                <a:latin typeface="Arial" charset="0"/>
                <a:ea typeface="ＭＳ Ｐゴシック" charset="0"/>
                <a:cs typeface="Arial" charset="0"/>
                <a:sym typeface="Arial" charset="0"/>
              </a:rPr>
              <a:t>CONCEPTITLE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52400" y="381000"/>
            <a:ext cx="8686800" cy="715962"/>
          </a:xfrm>
          <a:prstGeom prst="rect">
            <a:avLst/>
          </a:prstGeom>
        </p:spPr>
        <p:txBody>
          <a:bodyPr vert="horz" lIns="0" tIns="0" rIns="0" bIns="0" anchor="b"/>
          <a:lstStyle>
            <a:lvl1pPr>
              <a:defRPr sz="24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17018886"/>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231005" y="1477846"/>
            <a:ext cx="5664901" cy="4770554"/>
          </a:xfrm>
          <a:prstGeom prst="rect">
            <a:avLst/>
          </a:prstGeom>
        </p:spPr>
        <p:txBody>
          <a:bodyPr vert="horz" lIns="0" tIns="0" rIns="0" bIns="0"/>
          <a:lstStyle>
            <a:lvl1pPr marL="0" indent="114300">
              <a:lnSpc>
                <a:spcPct val="120000"/>
              </a:lnSpc>
              <a:spcBef>
                <a:spcPts val="400"/>
              </a:spcBef>
              <a:buClr>
                <a:srgbClr val="828282"/>
              </a:buClr>
              <a:buSzPct val="100000"/>
              <a:buFont typeface="Arial" charset="0"/>
              <a:buChar char="•"/>
              <a:defRPr sz="1400">
                <a:solidFill>
                  <a:schemeClr val="bg2">
                    <a:lumMod val="75000"/>
                  </a:schemeClr>
                </a:solidFill>
                <a:latin typeface="Arial"/>
                <a:cs typeface="Arial"/>
              </a:defRPr>
            </a:lvl1pPr>
          </a:lstStyle>
          <a:p>
            <a:pPr marL="0" indent="114300">
              <a:spcBef>
                <a:spcPts val="400"/>
              </a:spcBef>
              <a:buClr>
                <a:srgbClr val="828282"/>
              </a:buClr>
              <a:buSzPct val="100000"/>
              <a:buFont typeface="Arial" charset="0"/>
              <a:buChar char="•"/>
            </a:pPr>
            <a:r>
              <a:rPr lang="en-US" sz="1200" dirty="0" smtClean="0">
                <a:solidFill>
                  <a:srgbClr val="828282"/>
                </a:solidFill>
                <a:latin typeface="Arial" charset="0"/>
                <a:ea typeface="ＭＳ Ｐゴシック" charset="0"/>
                <a:cs typeface="Arial" charset="0"/>
                <a:sym typeface="Arial" charset="0"/>
              </a:rPr>
              <a:t>CONCEPTITLE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52400" y="381000"/>
            <a:ext cx="8686800" cy="715962"/>
          </a:xfrm>
          <a:prstGeom prst="rect">
            <a:avLst/>
          </a:prstGeom>
        </p:spPr>
        <p:txBody>
          <a:bodyPr vert="horz" lIns="0" tIns="0" rIns="0" bIns="0" anchor="b"/>
          <a:lstStyle>
            <a:lvl1pPr>
              <a:defRPr sz="24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17018886"/>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231005" y="1477846"/>
            <a:ext cx="5664901" cy="4770554"/>
          </a:xfrm>
          <a:prstGeom prst="rect">
            <a:avLst/>
          </a:prstGeom>
        </p:spPr>
        <p:txBody>
          <a:bodyPr vert="horz" lIns="0" tIns="0" rIns="0" bIns="0"/>
          <a:lstStyle>
            <a:lvl1pPr marL="0" indent="114300">
              <a:lnSpc>
                <a:spcPct val="120000"/>
              </a:lnSpc>
              <a:spcBef>
                <a:spcPts val="400"/>
              </a:spcBef>
              <a:buClr>
                <a:srgbClr val="828282"/>
              </a:buClr>
              <a:buSzPct val="100000"/>
              <a:buFont typeface="Arial" charset="0"/>
              <a:buChar char="•"/>
              <a:defRPr sz="1400">
                <a:solidFill>
                  <a:schemeClr val="bg2">
                    <a:lumMod val="75000"/>
                  </a:schemeClr>
                </a:solidFill>
                <a:latin typeface="Arial"/>
                <a:cs typeface="Arial"/>
              </a:defRPr>
            </a:lvl1pPr>
          </a:lstStyle>
          <a:p>
            <a:pPr marL="0" indent="114300">
              <a:spcBef>
                <a:spcPts val="400"/>
              </a:spcBef>
              <a:buClr>
                <a:srgbClr val="828282"/>
              </a:buClr>
              <a:buSzPct val="100000"/>
              <a:buFont typeface="Arial" charset="0"/>
              <a:buChar char="•"/>
            </a:pPr>
            <a:r>
              <a:rPr lang="en-US" sz="1200" dirty="0" smtClean="0">
                <a:solidFill>
                  <a:srgbClr val="828282"/>
                </a:solidFill>
                <a:latin typeface="Arial" charset="0"/>
                <a:ea typeface="ＭＳ Ｐゴシック" charset="0"/>
                <a:cs typeface="Arial" charset="0"/>
                <a:sym typeface="Arial" charset="0"/>
              </a:rPr>
              <a:t>CONCEPTITLE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52400" y="381000"/>
            <a:ext cx="8686800" cy="715962"/>
          </a:xfrm>
          <a:prstGeom prst="rect">
            <a:avLst/>
          </a:prstGeom>
        </p:spPr>
        <p:txBody>
          <a:bodyPr vert="horz" lIns="0" tIns="0" rIns="0" bIns="0" anchor="b"/>
          <a:lstStyle>
            <a:lvl1pPr>
              <a:defRPr sz="24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17018886"/>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2924258"/>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231005" y="1477846"/>
            <a:ext cx="5664901" cy="4770554"/>
          </a:xfrm>
          <a:prstGeom prst="rect">
            <a:avLst/>
          </a:prstGeom>
        </p:spPr>
        <p:txBody>
          <a:bodyPr vert="horz" lIns="0" tIns="0" rIns="0" bIns="0"/>
          <a:lstStyle>
            <a:lvl1pPr marL="0" indent="114300">
              <a:lnSpc>
                <a:spcPct val="120000"/>
              </a:lnSpc>
              <a:spcBef>
                <a:spcPts val="400"/>
              </a:spcBef>
              <a:buClr>
                <a:srgbClr val="828282"/>
              </a:buClr>
              <a:buSzPct val="100000"/>
              <a:buFont typeface="Arial" charset="0"/>
              <a:buChar char="•"/>
              <a:defRPr sz="1400">
                <a:solidFill>
                  <a:schemeClr val="bg2">
                    <a:lumMod val="75000"/>
                  </a:schemeClr>
                </a:solidFill>
                <a:latin typeface="Arial"/>
                <a:cs typeface="Arial"/>
              </a:defRPr>
            </a:lvl1pPr>
          </a:lstStyle>
          <a:p>
            <a:pPr marL="0" indent="114300">
              <a:spcBef>
                <a:spcPts val="400"/>
              </a:spcBef>
              <a:buClr>
                <a:srgbClr val="828282"/>
              </a:buClr>
              <a:buSzPct val="100000"/>
              <a:buFont typeface="Arial" charset="0"/>
              <a:buChar char="•"/>
            </a:pPr>
            <a:r>
              <a:rPr lang="en-US" sz="1200" dirty="0" smtClean="0">
                <a:solidFill>
                  <a:srgbClr val="828282"/>
                </a:solidFill>
                <a:latin typeface="Arial" charset="0"/>
                <a:ea typeface="ＭＳ Ｐゴシック" charset="0"/>
                <a:cs typeface="Arial" charset="0"/>
                <a:sym typeface="Arial" charset="0"/>
              </a:rPr>
              <a:t>CONCEPTITLE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152400" y="381000"/>
            <a:ext cx="8686800" cy="715962"/>
          </a:xfrm>
          <a:prstGeom prst="rect">
            <a:avLst/>
          </a:prstGeom>
        </p:spPr>
        <p:txBody>
          <a:bodyPr vert="horz" lIns="0" tIns="0" rIns="0" bIns="0" anchor="b"/>
          <a:lstStyle>
            <a:lvl1pPr>
              <a:defRPr sz="2400" b="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17018886"/>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appendix_question_answere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172640"/>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ppendix_ques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8496061"/>
      </p:ext>
    </p:extLst>
  </p:cSld>
  <p:clrMapOvr>
    <a:masterClrMapping/>
  </p:clrMapOvr>
  <p:transition/>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196" Type="http://schemas.openxmlformats.org/officeDocument/2006/relationships/slideLayout" Target="../slideLayouts/slideLayout196.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28" Type="http://schemas.openxmlformats.org/officeDocument/2006/relationships/slideLayout" Target="../slideLayouts/slideLayout128.xml"/><Relationship Id="rId144" Type="http://schemas.openxmlformats.org/officeDocument/2006/relationships/slideLayout" Target="../slideLayouts/slideLayout144.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65" Type="http://schemas.openxmlformats.org/officeDocument/2006/relationships/slideLayout" Target="../slideLayouts/slideLayout165.xml"/><Relationship Id="rId181" Type="http://schemas.openxmlformats.org/officeDocument/2006/relationships/slideLayout" Target="../slideLayouts/slideLayout181.xml"/><Relationship Id="rId186" Type="http://schemas.openxmlformats.org/officeDocument/2006/relationships/slideLayout" Target="../slideLayouts/slideLayout186.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55" Type="http://schemas.openxmlformats.org/officeDocument/2006/relationships/slideLayout" Target="../slideLayouts/slideLayout155.xml"/><Relationship Id="rId171" Type="http://schemas.openxmlformats.org/officeDocument/2006/relationships/slideLayout" Target="../slideLayouts/slideLayout171.xml"/><Relationship Id="rId176" Type="http://schemas.openxmlformats.org/officeDocument/2006/relationships/slideLayout" Target="../slideLayouts/slideLayout176.xml"/><Relationship Id="rId192" Type="http://schemas.openxmlformats.org/officeDocument/2006/relationships/slideLayout" Target="../slideLayouts/slideLayout192.xml"/><Relationship Id="rId197" Type="http://schemas.openxmlformats.org/officeDocument/2006/relationships/slideLayout" Target="../slideLayouts/slideLayout19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61" Type="http://schemas.openxmlformats.org/officeDocument/2006/relationships/slideLayout" Target="../slideLayouts/slideLayout161.xml"/><Relationship Id="rId166" Type="http://schemas.openxmlformats.org/officeDocument/2006/relationships/slideLayout" Target="../slideLayouts/slideLayout166.xml"/><Relationship Id="rId182" Type="http://schemas.openxmlformats.org/officeDocument/2006/relationships/slideLayout" Target="../slideLayouts/slideLayout182.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190" Type="http://schemas.openxmlformats.org/officeDocument/2006/relationships/slideLayout" Target="../slideLayouts/slideLayout190.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691" r:id="rId42"/>
    <p:sldLayoutId id="2147483692" r:id="rId43"/>
    <p:sldLayoutId id="2147483693" r:id="rId44"/>
    <p:sldLayoutId id="2147483694" r:id="rId45"/>
    <p:sldLayoutId id="2147483695" r:id="rId46"/>
    <p:sldLayoutId id="2147483696" r:id="rId47"/>
    <p:sldLayoutId id="2147483697" r:id="rId48"/>
    <p:sldLayoutId id="2147483698" r:id="rId49"/>
    <p:sldLayoutId id="2147483699" r:id="rId50"/>
    <p:sldLayoutId id="2147483700" r:id="rId51"/>
    <p:sldLayoutId id="2147483701" r:id="rId52"/>
    <p:sldLayoutId id="2147483702" r:id="rId53"/>
    <p:sldLayoutId id="2147483703" r:id="rId54"/>
    <p:sldLayoutId id="2147483704" r:id="rId55"/>
    <p:sldLayoutId id="2147483705" r:id="rId56"/>
    <p:sldLayoutId id="2147483706" r:id="rId57"/>
    <p:sldLayoutId id="2147483707" r:id="rId58"/>
    <p:sldLayoutId id="2147483708" r:id="rId59"/>
    <p:sldLayoutId id="2147483709" r:id="rId60"/>
    <p:sldLayoutId id="2147483710" r:id="rId61"/>
    <p:sldLayoutId id="2147483711" r:id="rId62"/>
    <p:sldLayoutId id="2147483712" r:id="rId63"/>
    <p:sldLayoutId id="2147483713" r:id="rId64"/>
    <p:sldLayoutId id="2147483714" r:id="rId65"/>
    <p:sldLayoutId id="2147483715" r:id="rId66"/>
    <p:sldLayoutId id="2147483716" r:id="rId67"/>
    <p:sldLayoutId id="2147483717" r:id="rId68"/>
    <p:sldLayoutId id="2147483718" r:id="rId69"/>
    <p:sldLayoutId id="2147483719" r:id="rId70"/>
    <p:sldLayoutId id="2147483720" r:id="rId71"/>
    <p:sldLayoutId id="2147483721" r:id="rId72"/>
    <p:sldLayoutId id="2147483722" r:id="rId73"/>
    <p:sldLayoutId id="2147483723" r:id="rId74"/>
    <p:sldLayoutId id="2147483724" r:id="rId75"/>
    <p:sldLayoutId id="2147483725" r:id="rId76"/>
    <p:sldLayoutId id="2147483726" r:id="rId77"/>
    <p:sldLayoutId id="2147483727" r:id="rId78"/>
    <p:sldLayoutId id="2147483728" r:id="rId79"/>
    <p:sldLayoutId id="2147483729" r:id="rId80"/>
    <p:sldLayoutId id="2147483730" r:id="rId81"/>
    <p:sldLayoutId id="2147483731" r:id="rId82"/>
    <p:sldLayoutId id="2147483732" r:id="rId83"/>
    <p:sldLayoutId id="2147483733" r:id="rId84"/>
    <p:sldLayoutId id="2147483734" r:id="rId85"/>
    <p:sldLayoutId id="2147483735" r:id="rId86"/>
    <p:sldLayoutId id="2147483736" r:id="rId87"/>
    <p:sldLayoutId id="2147483737" r:id="rId88"/>
    <p:sldLayoutId id="2147483738" r:id="rId89"/>
    <p:sldLayoutId id="2147483739" r:id="rId90"/>
    <p:sldLayoutId id="2147483740" r:id="rId91"/>
    <p:sldLayoutId id="2147483741" r:id="rId92"/>
    <p:sldLayoutId id="2147483742" r:id="rId93"/>
    <p:sldLayoutId id="2147483743" r:id="rId94"/>
    <p:sldLayoutId id="2147483744" r:id="rId95"/>
    <p:sldLayoutId id="2147483745" r:id="rId96"/>
    <p:sldLayoutId id="2147483746" r:id="rId97"/>
    <p:sldLayoutId id="2147483747" r:id="rId98"/>
    <p:sldLayoutId id="2147483748" r:id="rId99"/>
    <p:sldLayoutId id="2147483749" r:id="rId100"/>
    <p:sldLayoutId id="2147483750" r:id="rId101"/>
    <p:sldLayoutId id="2147483751" r:id="rId102"/>
    <p:sldLayoutId id="2147483752" r:id="rId103"/>
    <p:sldLayoutId id="2147483753" r:id="rId104"/>
    <p:sldLayoutId id="2147483754" r:id="rId105"/>
    <p:sldLayoutId id="2147483755" r:id="rId106"/>
    <p:sldLayoutId id="2147483756" r:id="rId107"/>
    <p:sldLayoutId id="2147483757" r:id="rId108"/>
    <p:sldLayoutId id="2147483758" r:id="rId109"/>
    <p:sldLayoutId id="2147483759" r:id="rId110"/>
    <p:sldLayoutId id="2147483760" r:id="rId111"/>
    <p:sldLayoutId id="2147483761" r:id="rId112"/>
    <p:sldLayoutId id="2147483762" r:id="rId113"/>
    <p:sldLayoutId id="2147483763" r:id="rId114"/>
    <p:sldLayoutId id="2147483764" r:id="rId115"/>
    <p:sldLayoutId id="2147483765" r:id="rId116"/>
    <p:sldLayoutId id="2147483766" r:id="rId117"/>
    <p:sldLayoutId id="2147483767" r:id="rId118"/>
    <p:sldLayoutId id="2147483768" r:id="rId119"/>
    <p:sldLayoutId id="2147483769" r:id="rId120"/>
    <p:sldLayoutId id="2147483770" r:id="rId121"/>
    <p:sldLayoutId id="2147483771" r:id="rId122"/>
    <p:sldLayoutId id="2147483772" r:id="rId123"/>
    <p:sldLayoutId id="2147483773" r:id="rId124"/>
    <p:sldLayoutId id="2147483774" r:id="rId125"/>
    <p:sldLayoutId id="2147483775" r:id="rId126"/>
    <p:sldLayoutId id="2147483776" r:id="rId127"/>
    <p:sldLayoutId id="2147483777" r:id="rId128"/>
    <p:sldLayoutId id="2147483778" r:id="rId129"/>
    <p:sldLayoutId id="2147483779" r:id="rId130"/>
    <p:sldLayoutId id="2147483780" r:id="rId131"/>
    <p:sldLayoutId id="2147483781" r:id="rId132"/>
    <p:sldLayoutId id="2147483782" r:id="rId133"/>
    <p:sldLayoutId id="2147483783" r:id="rId134"/>
    <p:sldLayoutId id="2147483784" r:id="rId135"/>
    <p:sldLayoutId id="2147483785" r:id="rId136"/>
    <p:sldLayoutId id="2147483786" r:id="rId137"/>
    <p:sldLayoutId id="2147483787" r:id="rId138"/>
    <p:sldLayoutId id="2147483788" r:id="rId139"/>
    <p:sldLayoutId id="2147483789" r:id="rId140"/>
    <p:sldLayoutId id="2147483790" r:id="rId141"/>
    <p:sldLayoutId id="2147483791" r:id="rId142"/>
    <p:sldLayoutId id="2147483792" r:id="rId143"/>
    <p:sldLayoutId id="2147483793" r:id="rId144"/>
    <p:sldLayoutId id="2147483794" r:id="rId145"/>
    <p:sldLayoutId id="2147483795" r:id="rId146"/>
    <p:sldLayoutId id="2147483796" r:id="rId147"/>
    <p:sldLayoutId id="2147483797" r:id="rId148"/>
    <p:sldLayoutId id="2147483798" r:id="rId149"/>
    <p:sldLayoutId id="2147483799" r:id="rId150"/>
    <p:sldLayoutId id="2147483800" r:id="rId151"/>
    <p:sldLayoutId id="2147483801" r:id="rId152"/>
    <p:sldLayoutId id="2147483802" r:id="rId153"/>
    <p:sldLayoutId id="2147483803" r:id="rId154"/>
    <p:sldLayoutId id="2147483804" r:id="rId155"/>
    <p:sldLayoutId id="2147483805" r:id="rId156"/>
    <p:sldLayoutId id="2147483806" r:id="rId157"/>
    <p:sldLayoutId id="2147483807" r:id="rId158"/>
    <p:sldLayoutId id="2147483808" r:id="rId159"/>
    <p:sldLayoutId id="2147483809" r:id="rId160"/>
    <p:sldLayoutId id="2147483810" r:id="rId161"/>
    <p:sldLayoutId id="2147483811" r:id="rId162"/>
    <p:sldLayoutId id="2147483812" r:id="rId163"/>
    <p:sldLayoutId id="2147483813" r:id="rId164"/>
    <p:sldLayoutId id="2147483814" r:id="rId165"/>
    <p:sldLayoutId id="2147483815" r:id="rId166"/>
    <p:sldLayoutId id="2147483816" r:id="rId167"/>
    <p:sldLayoutId id="2147483817" r:id="rId168"/>
    <p:sldLayoutId id="2147483818" r:id="rId169"/>
    <p:sldLayoutId id="2147483819" r:id="rId170"/>
    <p:sldLayoutId id="2147483820" r:id="rId171"/>
    <p:sldLayoutId id="2147483821" r:id="rId172"/>
    <p:sldLayoutId id="2147483822" r:id="rId173"/>
    <p:sldLayoutId id="2147483823" r:id="rId174"/>
    <p:sldLayoutId id="2147483824" r:id="rId175"/>
    <p:sldLayoutId id="2147483825" r:id="rId176"/>
    <p:sldLayoutId id="2147483826" r:id="rId177"/>
    <p:sldLayoutId id="2147483827" r:id="rId178"/>
    <p:sldLayoutId id="2147483828" r:id="rId179"/>
    <p:sldLayoutId id="2147483829" r:id="rId180"/>
    <p:sldLayoutId id="2147483830" r:id="rId181"/>
    <p:sldLayoutId id="2147483831" r:id="rId182"/>
    <p:sldLayoutId id="2147483832" r:id="rId183"/>
    <p:sldLayoutId id="2147483833" r:id="rId184"/>
    <p:sldLayoutId id="2147483834" r:id="rId185"/>
    <p:sldLayoutId id="2147483835" r:id="rId186"/>
    <p:sldLayoutId id="2147483836" r:id="rId187"/>
    <p:sldLayoutId id="2147483837" r:id="rId188"/>
    <p:sldLayoutId id="2147483838" r:id="rId189"/>
    <p:sldLayoutId id="2147483839" r:id="rId190"/>
    <p:sldLayoutId id="2147483840" r:id="rId191"/>
    <p:sldLayoutId id="2147483841" r:id="rId192"/>
    <p:sldLayoutId id="2147483842" r:id="rId193"/>
    <p:sldLayoutId id="2147483843" r:id="rId194"/>
    <p:sldLayoutId id="2147483844" r:id="rId195"/>
    <p:sldLayoutId id="2147483845" r:id="rId196"/>
    <p:sldLayoutId id="2147483846" r:id="rId197"/>
    <p:sldLayoutId id="2147483847" r:id="rId198"/>
  </p:sldLayoutIdLst>
  <p:transition/>
  <p:txStyles>
    <p:titleStyle>
      <a:lvl1pPr algn="l" rtl="0" eaLnBrk="1" fontAlgn="base" hangingPunct="1">
        <a:spcBef>
          <a:spcPct val="0"/>
        </a:spcBef>
        <a:spcAft>
          <a:spcPct val="0"/>
        </a:spcAft>
        <a:defRPr sz="3000" b="1">
          <a:solidFill>
            <a:srgbClr val="FFFFFF"/>
          </a:solidFill>
          <a:latin typeface="+mj-lt"/>
          <a:ea typeface="+mj-ea"/>
          <a:cs typeface="+mj-cs"/>
          <a:sym typeface="Helvetica Neue" charset="0"/>
        </a:defRPr>
      </a:lvl1pPr>
      <a:lvl2pPr algn="l" rtl="0" eaLnBrk="1" fontAlgn="base" hangingPunct="1">
        <a:spcBef>
          <a:spcPct val="0"/>
        </a:spcBef>
        <a:spcAft>
          <a:spcPct val="0"/>
        </a:spcAft>
        <a:defRPr sz="3000" b="1">
          <a:solidFill>
            <a:srgbClr val="FFFFFF"/>
          </a:solidFill>
          <a:latin typeface="Helvetica Neue" charset="0"/>
          <a:ea typeface="ヒラギノ角ゴ ProN W6" charset="0"/>
          <a:cs typeface="ヒラギノ角ゴ ProN W6" charset="0"/>
          <a:sym typeface="Helvetica Neue" charset="0"/>
        </a:defRPr>
      </a:lvl2pPr>
      <a:lvl3pPr algn="l" rtl="0" eaLnBrk="1" fontAlgn="base" hangingPunct="1">
        <a:spcBef>
          <a:spcPct val="0"/>
        </a:spcBef>
        <a:spcAft>
          <a:spcPct val="0"/>
        </a:spcAft>
        <a:defRPr sz="3000" b="1">
          <a:solidFill>
            <a:srgbClr val="FFFFFF"/>
          </a:solidFill>
          <a:latin typeface="Helvetica Neue" charset="0"/>
          <a:ea typeface="ヒラギノ角ゴ ProN W6" charset="0"/>
          <a:cs typeface="ヒラギノ角ゴ ProN W6" charset="0"/>
          <a:sym typeface="Helvetica Neue" charset="0"/>
        </a:defRPr>
      </a:lvl3pPr>
      <a:lvl4pPr algn="l" rtl="0" eaLnBrk="1" fontAlgn="base" hangingPunct="1">
        <a:spcBef>
          <a:spcPct val="0"/>
        </a:spcBef>
        <a:spcAft>
          <a:spcPct val="0"/>
        </a:spcAft>
        <a:defRPr sz="3000" b="1">
          <a:solidFill>
            <a:srgbClr val="FFFFFF"/>
          </a:solidFill>
          <a:latin typeface="Helvetica Neue" charset="0"/>
          <a:ea typeface="ヒラギノ角ゴ ProN W6" charset="0"/>
          <a:cs typeface="ヒラギノ角ゴ ProN W6" charset="0"/>
          <a:sym typeface="Helvetica Neue" charset="0"/>
        </a:defRPr>
      </a:lvl4pPr>
      <a:lvl5pPr algn="l" rtl="0" eaLnBrk="1" fontAlgn="base" hangingPunct="1">
        <a:spcBef>
          <a:spcPct val="0"/>
        </a:spcBef>
        <a:spcAft>
          <a:spcPct val="0"/>
        </a:spcAft>
        <a:defRPr sz="3000" b="1">
          <a:solidFill>
            <a:srgbClr val="FFFFFF"/>
          </a:solidFill>
          <a:latin typeface="Helvetica Neue" charset="0"/>
          <a:ea typeface="ヒラギノ角ゴ ProN W6" charset="0"/>
          <a:cs typeface="ヒラギノ角ゴ ProN W6" charset="0"/>
          <a:sym typeface="Helvetica Neue" charset="0"/>
        </a:defRPr>
      </a:lvl5pPr>
      <a:lvl6pPr marL="457200" algn="l" rtl="0" eaLnBrk="1" fontAlgn="base" hangingPunct="1">
        <a:spcBef>
          <a:spcPct val="0"/>
        </a:spcBef>
        <a:spcAft>
          <a:spcPct val="0"/>
        </a:spcAft>
        <a:defRPr sz="3000" b="1">
          <a:solidFill>
            <a:srgbClr val="FFFFFF"/>
          </a:solidFill>
          <a:latin typeface="Helvetica Neue" charset="0"/>
          <a:ea typeface="ヒラギノ角ゴ ProN W6" charset="0"/>
          <a:cs typeface="ヒラギノ角ゴ ProN W6" charset="0"/>
          <a:sym typeface="Helvetica Neue" charset="0"/>
        </a:defRPr>
      </a:lvl6pPr>
      <a:lvl7pPr marL="914400" algn="l" rtl="0" eaLnBrk="1" fontAlgn="base" hangingPunct="1">
        <a:spcBef>
          <a:spcPct val="0"/>
        </a:spcBef>
        <a:spcAft>
          <a:spcPct val="0"/>
        </a:spcAft>
        <a:defRPr sz="3000" b="1">
          <a:solidFill>
            <a:srgbClr val="FFFFFF"/>
          </a:solidFill>
          <a:latin typeface="Helvetica Neue" charset="0"/>
          <a:ea typeface="ヒラギノ角ゴ ProN W6" charset="0"/>
          <a:cs typeface="ヒラギノ角ゴ ProN W6" charset="0"/>
          <a:sym typeface="Helvetica Neue" charset="0"/>
        </a:defRPr>
      </a:lvl7pPr>
      <a:lvl8pPr marL="1371600" algn="l" rtl="0" eaLnBrk="1" fontAlgn="base" hangingPunct="1">
        <a:spcBef>
          <a:spcPct val="0"/>
        </a:spcBef>
        <a:spcAft>
          <a:spcPct val="0"/>
        </a:spcAft>
        <a:defRPr sz="3000" b="1">
          <a:solidFill>
            <a:srgbClr val="FFFFFF"/>
          </a:solidFill>
          <a:latin typeface="Helvetica Neue" charset="0"/>
          <a:ea typeface="ヒラギノ角ゴ ProN W6" charset="0"/>
          <a:cs typeface="ヒラギノ角ゴ ProN W6" charset="0"/>
          <a:sym typeface="Helvetica Neue" charset="0"/>
        </a:defRPr>
      </a:lvl8pPr>
      <a:lvl9pPr marL="1828800" algn="l" rtl="0" eaLnBrk="1" fontAlgn="base" hangingPunct="1">
        <a:spcBef>
          <a:spcPct val="0"/>
        </a:spcBef>
        <a:spcAft>
          <a:spcPct val="0"/>
        </a:spcAft>
        <a:defRPr sz="3000" b="1">
          <a:solidFill>
            <a:srgbClr val="FFFFFF"/>
          </a:solidFill>
          <a:latin typeface="Helvetica Neue" charset="0"/>
          <a:ea typeface="ヒラギノ角ゴ ProN W6" charset="0"/>
          <a:cs typeface="ヒラギノ角ゴ ProN W6" charset="0"/>
          <a:sym typeface="Helvetica Neue" charset="0"/>
        </a:defRPr>
      </a:lvl9pPr>
    </p:titleStyle>
    <p:bodyStyle>
      <a:lvl1pPr marL="342900" indent="-342900" algn="l" rtl="0" eaLnBrk="1" fontAlgn="base" hangingPunct="1">
        <a:spcBef>
          <a:spcPts val="800"/>
        </a:spcBef>
        <a:spcAft>
          <a:spcPct val="0"/>
        </a:spcAft>
        <a:defRPr sz="1400">
          <a:solidFill>
            <a:schemeClr val="tx1"/>
          </a:solidFill>
          <a:latin typeface="+mn-lt"/>
          <a:ea typeface="+mn-ea"/>
          <a:cs typeface="+mn-cs"/>
          <a:sym typeface="Helvetica Neue" charset="0"/>
        </a:defRPr>
      </a:lvl1pPr>
      <a:lvl2pPr marL="127000" indent="-127000" algn="l" rtl="0" eaLnBrk="1" fontAlgn="base" hangingPunct="1">
        <a:spcBef>
          <a:spcPts val="400"/>
        </a:spcBef>
        <a:spcAft>
          <a:spcPct val="0"/>
        </a:spcAft>
        <a:buClr>
          <a:srgbClr val="828282"/>
        </a:buClr>
        <a:buSzPct val="100000"/>
        <a:buFont typeface="Arial" charset="0"/>
        <a:buChar char="•"/>
        <a:defRPr sz="1200">
          <a:solidFill>
            <a:srgbClr val="828282"/>
          </a:solidFill>
          <a:latin typeface="Arial" charset="0"/>
          <a:ea typeface="+mn-ea"/>
          <a:cs typeface="+mn-cs"/>
          <a:sym typeface="Arial" charset="0"/>
        </a:defRPr>
      </a:lvl2pPr>
      <a:lvl3pPr marL="393700" indent="-127000" algn="l" rtl="0" eaLnBrk="1" fontAlgn="base" hangingPunct="1">
        <a:spcBef>
          <a:spcPts val="600"/>
        </a:spcBef>
        <a:spcAft>
          <a:spcPct val="0"/>
        </a:spcAft>
        <a:buClr>
          <a:srgbClr val="828282"/>
        </a:buClr>
        <a:buSzPct val="100000"/>
        <a:buFont typeface="Helvetica Neue" charset="0"/>
        <a:buChar char="-"/>
        <a:defRPr sz="1200">
          <a:solidFill>
            <a:srgbClr val="828282"/>
          </a:solidFill>
          <a:latin typeface="+mn-lt"/>
          <a:ea typeface="+mn-ea"/>
          <a:cs typeface="+mn-cs"/>
          <a:sym typeface="Helvetica Neue" charset="0"/>
        </a:defRPr>
      </a:lvl3pPr>
      <a:lvl4pPr marL="15621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4pPr>
      <a:lvl5pPr marL="20193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5pPr>
      <a:lvl6pPr marL="24765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6pPr>
      <a:lvl7pPr marL="29337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7pPr>
      <a:lvl8pPr marL="33909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8pPr>
      <a:lvl9pPr marL="38481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g"/><Relationship Id="rId1" Type="http://schemas.openxmlformats.org/officeDocument/2006/relationships/slideLayout" Target="../slideLayouts/slideLayout10.xml"/><Relationship Id="rId5" Type="http://schemas.openxmlformats.org/officeDocument/2006/relationships/hyperlink" Target="http://www.www/boundless.com/u-s-history?campaign_content=book_298_chapter_20&amp;campaign_term=U.S.+History&amp;utm_campaign=powerpoint&amp;utm_medium=direct&amp;utm_source=boundless" TargetMode="External"/><Relationship Id="rId4" Type="http://schemas.openxmlformats.org/officeDocument/2006/relationships/image" Target="../media/image1.png"/></Relationships>
</file>

<file path=ppt/slides/_rels/slide100.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00.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0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01.xml"/></Relationships>
</file>

<file path=ppt/slides/_rels/slide102.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02.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0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03.xml"/></Relationships>
</file>

<file path=ppt/slides/_rels/slide104.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04.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05.xml"/></Relationships>
</file>

<file path=ppt/slides/_rels/slide106.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06.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0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07.xml"/></Relationships>
</file>

<file path=ppt/slides/_rels/slide108.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08.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09.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Layout" Target="../slideLayouts/slideLayout11.xml"/><Relationship Id="rId5" Type="http://schemas.openxmlformats.org/officeDocument/2006/relationships/hyperlink" Target="http://www.www/boundless.com/u-s-history?campaign_content=book_298_chapter_20&amp;campaign_term=U.S.+History&amp;utm_campaign=powerpoint&amp;utm_medium=direct&amp;utm_source=boundless" TargetMode="External"/><Relationship Id="rId4" Type="http://schemas.openxmlformats.org/officeDocument/2006/relationships/image" Target="../media/image1.png"/></Relationships>
</file>

<file path=ppt/slides/_rels/slide110.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10.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11.xml"/></Relationships>
</file>

<file path=ppt/slides/_rels/slide112.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12.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13.xml"/></Relationships>
</file>

<file path=ppt/slides/_rels/slide114.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14.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15.xml"/></Relationships>
</file>

<file path=ppt/slides/_rels/slide116.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16.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17.xml"/></Relationships>
</file>

<file path=ppt/slides/_rels/slide118.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18.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19.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Layout" Target="../slideLayouts/slideLayout12.xml"/><Relationship Id="rId5" Type="http://schemas.openxmlformats.org/officeDocument/2006/relationships/hyperlink" Target="http://www.www/boundless.com/u-s-history?campaign_content=book_298_chapter_20&amp;campaign_term=U.S.+History&amp;utm_campaign=powerpoint&amp;utm_medium=direct&amp;utm_source=boundless" TargetMode="External"/><Relationship Id="rId4" Type="http://schemas.openxmlformats.org/officeDocument/2006/relationships/image" Target="../media/image1.png"/></Relationships>
</file>

<file path=ppt/slides/_rels/slide120.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20.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21.xml"/></Relationships>
</file>

<file path=ppt/slides/_rels/slide122.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22.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23.xml"/></Relationships>
</file>

<file path=ppt/slides/_rels/slide124.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24.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25.xml"/></Relationships>
</file>

<file path=ppt/slides/_rels/slide126.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26.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27.xml"/></Relationships>
</file>

<file path=ppt/slides/_rels/slide128.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28.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29.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g"/><Relationship Id="rId1" Type="http://schemas.openxmlformats.org/officeDocument/2006/relationships/slideLayout" Target="../slideLayouts/slideLayout13.xml"/><Relationship Id="rId5" Type="http://schemas.openxmlformats.org/officeDocument/2006/relationships/hyperlink" Target="http://www.www/boundless.com/u-s-history?campaign_content=book_298_chapter_20&amp;campaign_term=U.S.+History&amp;utm_campaign=powerpoint&amp;utm_medium=direct&amp;utm_source=boundless" TargetMode="External"/><Relationship Id="rId4" Type="http://schemas.openxmlformats.org/officeDocument/2006/relationships/image" Target="../media/image1.png"/></Relationships>
</file>

<file path=ppt/slides/_rels/slide130.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30.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1.xml"/></Relationships>
</file>

<file path=ppt/slides/_rels/slide132.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32.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3.xml"/></Relationships>
</file>

<file path=ppt/slides/_rels/slide134.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34.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5.xml"/></Relationships>
</file>

<file path=ppt/slides/_rels/slide136.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36.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7.xml"/></Relationships>
</file>

<file path=ppt/slides/_rels/slide138.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38.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Layout" Target="../slideLayouts/slideLayout14.xml"/><Relationship Id="rId5" Type="http://schemas.openxmlformats.org/officeDocument/2006/relationships/hyperlink" Target="http://www.www/boundless.com/u-s-history?campaign_content=book_298_chapter_20&amp;campaign_term=U.S.+History&amp;utm_campaign=powerpoint&amp;utm_medium=direct&amp;utm_source=boundless" TargetMode="External"/><Relationship Id="rId4" Type="http://schemas.openxmlformats.org/officeDocument/2006/relationships/image" Target="../media/image1.png"/></Relationships>
</file>

<file path=ppt/slides/_rels/slide140.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40.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41.xml"/></Relationships>
</file>

<file path=ppt/slides/_rels/slide142.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42.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43.xml"/></Relationships>
</file>

<file path=ppt/slides/_rels/slide144.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44.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45.xml"/></Relationships>
</file>

<file path=ppt/slides/_rels/slide146.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46.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47.xml"/></Relationships>
</file>

<file path=ppt/slides/_rels/slide148.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48.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49.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g"/><Relationship Id="rId1" Type="http://schemas.openxmlformats.org/officeDocument/2006/relationships/slideLayout" Target="../slideLayouts/slideLayout15.xml"/><Relationship Id="rId5" Type="http://schemas.openxmlformats.org/officeDocument/2006/relationships/hyperlink" Target="http://www.www/boundless.com/u-s-history?campaign_content=book_298_chapter_20&amp;campaign_term=U.S.+History&amp;utm_campaign=powerpoint&amp;utm_medium=direct&amp;utm_source=boundless" TargetMode="External"/><Relationship Id="rId4" Type="http://schemas.openxmlformats.org/officeDocument/2006/relationships/image" Target="../media/image1.png"/></Relationships>
</file>

<file path=ppt/slides/_rels/slide150.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50.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51.xml"/></Relationships>
</file>

<file path=ppt/slides/_rels/slide152.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52.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53.xml"/></Relationships>
</file>

<file path=ppt/slides/_rels/slide154.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54.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55.xml"/></Relationships>
</file>

<file path=ppt/slides/_rels/slide156.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56.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57.xml"/></Relationships>
</file>

<file path=ppt/slides/_rels/slide158.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58.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59.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60.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60.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61.xml"/></Relationships>
</file>

<file path=ppt/slides/_rels/slide162.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62.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63.xml"/></Relationships>
</file>

<file path=ppt/slides/_rels/slide164.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64.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65.xml"/></Relationships>
</file>

<file path=ppt/slides/_rels/slide166.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66.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67.xml"/></Relationships>
</file>

<file path=ppt/slides/_rels/slide168.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68.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69.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170.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70.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71.xml"/></Relationships>
</file>

<file path=ppt/slides/_rels/slide172.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72.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73.xml"/></Relationships>
</file>

<file path=ppt/slides/_rels/slide174.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74.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75.xml"/></Relationships>
</file>

<file path=ppt/slides/_rels/slide176.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76.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77.xml"/></Relationships>
</file>

<file path=ppt/slides/_rels/slide178.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78.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79.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80.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80.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81.xml"/></Relationships>
</file>

<file path=ppt/slides/_rels/slide182.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82.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83.xml"/></Relationships>
</file>

<file path=ppt/slides/_rels/slide184.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84.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85.xml"/></Relationships>
</file>

<file path=ppt/slides/_rels/slide186.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186.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187.xml.rels><?xml version="1.0" encoding="UTF-8" standalone="yes"?>
<Relationships xmlns="http://schemas.openxmlformats.org/package/2006/relationships"><Relationship Id="rId8" Type="http://schemas.openxmlformats.org/officeDocument/2006/relationships/hyperlink" Target="http://en.wikipedia.org/wiki/Central_Park#1857.E2.80.931900" TargetMode="External"/><Relationship Id="rId13" Type="http://schemas.openxmlformats.org/officeDocument/2006/relationships/hyperlink" Target="http://en.wikipedia.org/wiki/Allotment%20and%20Assimilation%20Era" TargetMode="External"/><Relationship Id="rId18" Type="http://schemas.openxmlformats.org/officeDocument/2006/relationships/hyperlink" Target="http://en.wikipedia.org/wiki/Machine%20Politics" TargetMode="External"/><Relationship Id="rId3" Type="http://schemas.openxmlformats.org/officeDocument/2006/relationships/hyperlink" Target="http://en.wikipedia.org/wiki/Open%2520Door%2520Policy" TargetMode="External"/><Relationship Id="rId21" Type="http://schemas.openxmlformats.org/officeDocument/2006/relationships/image" Target="../media/image5.png"/><Relationship Id="rId7" Type="http://schemas.openxmlformats.org/officeDocument/2006/relationships/hyperlink" Target="http://en.wikipedia.org/wiki/Thomas_Hiram_Holding" TargetMode="External"/><Relationship Id="rId12" Type="http://schemas.openxmlformats.org/officeDocument/2006/relationships/hyperlink" Target="http://en.wikipedia.org/wiki/Great%20American%20Desert" TargetMode="External"/><Relationship Id="rId17" Type="http://schemas.openxmlformats.org/officeDocument/2006/relationships/hyperlink" Target="http://en.wikipedia.org/wiki/Second%20Industrial%20Revolution"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ipedia.org/wiki/Political%20Machines" TargetMode="External"/><Relationship Id="rId20" Type="http://schemas.openxmlformats.org/officeDocument/2006/relationships/image" Target="../media/image1.png"/><Relationship Id="rId1" Type="http://schemas.openxmlformats.org/officeDocument/2006/relationships/slideLayout" Target="../slideLayouts/slideLayout187.xml"/><Relationship Id="rId6" Type="http://schemas.openxmlformats.org/officeDocument/2006/relationships/hyperlink" Target="http://en.wikipedia.org/wiki/American_realism#Introduction" TargetMode="External"/><Relationship Id="rId11" Type="http://schemas.openxmlformats.org/officeDocument/2006/relationships/hyperlink" Target="http://en.wikipedia.org/wiki/Union%20Pacific" TargetMode="External"/><Relationship Id="rId5" Type="http://schemas.openxmlformats.org/officeDocument/2006/relationships/hyperlink" Target="http://en.wikipedia.org/wiki/American_realism#America_in_the_early_20th_century" TargetMode="External"/><Relationship Id="rId15" Type="http://schemas.openxmlformats.org/officeDocument/2006/relationships/hyperlink" Target="http://en.wikipedia.org/wiki/Tammany%20Hall" TargetMode="External"/><Relationship Id="rId10" Type="http://schemas.openxmlformats.org/officeDocument/2006/relationships/hyperlink" Target="http://en.wikipedia.org/wiki/Social%20Gospel" TargetMode="External"/><Relationship Id="rId19" Type="http://schemas.openxmlformats.org/officeDocument/2006/relationships/hyperlink" Target="http://en.wikipedia.org/wiki/Mining%20Camps" TargetMode="External"/><Relationship Id="rId4" Type="http://schemas.openxmlformats.org/officeDocument/2006/relationships/hyperlink" Target="http://en.wikipedia.org/wiki/Lochner%20vs.%20New%20York" TargetMode="External"/><Relationship Id="rId9" Type="http://schemas.openxmlformats.org/officeDocument/2006/relationships/hyperlink" Target="http://en.wikipedia.org/wiki/Public%20sphere" TargetMode="External"/><Relationship Id="rId14" Type="http://schemas.openxmlformats.org/officeDocument/2006/relationships/hyperlink" Target="http://en.wikipedia.org/wiki/Bourbon%20Democrats" TargetMode="External"/></Relationships>
</file>

<file path=ppt/slides/_rels/slide188.xml.rels><?xml version="1.0" encoding="UTF-8" standalone="yes"?>
<Relationships xmlns="http://schemas.openxmlformats.org/package/2006/relationships"><Relationship Id="rId8" Type="http://schemas.openxmlformats.org/officeDocument/2006/relationships/hyperlink" Target="http://en.wikipedia.org/wiki/Family%20Economy" TargetMode="External"/><Relationship Id="rId13" Type="http://schemas.openxmlformats.org/officeDocument/2006/relationships/hyperlink" Target="http://en.wiktionary.org/wiki/fascism" TargetMode="External"/><Relationship Id="rId18" Type="http://schemas.openxmlformats.org/officeDocument/2006/relationships/hyperlink" Target="http://en.wikipedia.org/wiki/Bessemer%20Process" TargetMode="External"/><Relationship Id="rId3" Type="http://schemas.openxmlformats.org/officeDocument/2006/relationships/hyperlink" Target="http://en.wikipedia.org/wiki/McKinley%20Tariff" TargetMode="External"/><Relationship Id="rId21" Type="http://schemas.openxmlformats.org/officeDocument/2006/relationships/hyperlink" Target="http://en.wikipedia.org/wiki/Cooperative%20Extension%20Service" TargetMode="External"/><Relationship Id="rId7" Type="http://schemas.openxmlformats.org/officeDocument/2006/relationships/hyperlink" Target="http://en.wikipedia.org/wiki/Silver%20Coinage" TargetMode="External"/><Relationship Id="rId12" Type="http://schemas.openxmlformats.org/officeDocument/2006/relationships/hyperlink" Target="http://en.wikipedia.org/wiki/Philippine%20Revolution%20of%201896" TargetMode="External"/><Relationship Id="rId17" Type="http://schemas.openxmlformats.org/officeDocument/2006/relationships/hyperlink" Target="http://en.wikipedia.org/wiki/Scientific%20Management"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ipedia.org/wiki/Daniel%20De%20Leon" TargetMode="External"/><Relationship Id="rId20" Type="http://schemas.openxmlformats.org/officeDocument/2006/relationships/hyperlink" Target="http://en.wikipedia.org/wiki/Farm%20Credit%20System" TargetMode="External"/><Relationship Id="rId1" Type="http://schemas.openxmlformats.org/officeDocument/2006/relationships/slideLayout" Target="../slideLayouts/slideLayout188.xml"/><Relationship Id="rId6" Type="http://schemas.openxmlformats.org/officeDocument/2006/relationships/hyperlink" Target="http://en.wikipedia.org/wiki/William%20Jennings%20Bryan" TargetMode="External"/><Relationship Id="rId11" Type="http://schemas.openxmlformats.org/officeDocument/2006/relationships/hyperlink" Target="http://en.wikipedia.org/wiki/Annexation%20of%20Hawaii" TargetMode="External"/><Relationship Id="rId5" Type="http://schemas.openxmlformats.org/officeDocument/2006/relationships/hyperlink" Target="http://en.wikipedia.org/wiki/Chester%20A.%20Arthur" TargetMode="External"/><Relationship Id="rId15" Type="http://schemas.openxmlformats.org/officeDocument/2006/relationships/hyperlink" Target="http://en.wikipedia.org/wiki/Eugene%20Debs" TargetMode="External"/><Relationship Id="rId23" Type="http://schemas.openxmlformats.org/officeDocument/2006/relationships/image" Target="../media/image5.png"/><Relationship Id="rId10" Type="http://schemas.openxmlformats.org/officeDocument/2006/relationships/hyperlink" Target="http://en.wikipedia.org/wiki/Social%20Darwinism" TargetMode="External"/><Relationship Id="rId19" Type="http://schemas.openxmlformats.org/officeDocument/2006/relationships/hyperlink" Target="http://en.wikipedia.org/wiki/Second%20Industrial%20Revolution" TargetMode="External"/><Relationship Id="rId4" Type="http://schemas.openxmlformats.org/officeDocument/2006/relationships/hyperlink" Target="http://en.wikipedia.org/wiki/Panic%20of%201893" TargetMode="External"/><Relationship Id="rId9" Type="http://schemas.openxmlformats.org/officeDocument/2006/relationships/hyperlink" Target="http://en.wikipedia.org/wiki/American%20Imperialism" TargetMode="External"/><Relationship Id="rId14" Type="http://schemas.openxmlformats.org/officeDocument/2006/relationships/hyperlink" Target="http://en.wikipedia.org/wiki/Bennett%20Law" TargetMode="External"/><Relationship Id="rId22" Type="http://schemas.openxmlformats.org/officeDocument/2006/relationships/image" Target="../media/image1.png"/></Relationships>
</file>

<file path=ppt/slides/_rels/slide189.xml.rels><?xml version="1.0" encoding="UTF-8" standalone="yes"?>
<Relationships xmlns="http://schemas.openxmlformats.org/package/2006/relationships"><Relationship Id="rId8" Type="http://schemas.openxmlformats.org/officeDocument/2006/relationships/hyperlink" Target="http://en.wikipedia.org/wiki/United%20Fruit%20Company" TargetMode="External"/><Relationship Id="rId13" Type="http://schemas.openxmlformats.org/officeDocument/2006/relationships/hyperlink" Target="http://en.wikipedia.org/wiki/Ocala%20Demands" TargetMode="External"/><Relationship Id="rId18" Type="http://schemas.openxmlformats.org/officeDocument/2006/relationships/hyperlink" Target="http://en.wikipedia.org/wiki/Venezuela%2520Crisis%2520of%25201895" TargetMode="External"/><Relationship Id="rId3" Type="http://schemas.openxmlformats.org/officeDocument/2006/relationships/hyperlink" Target="http://en.wikipedia.org/wiki/Granger%20Laws" TargetMode="External"/><Relationship Id="rId21" Type="http://schemas.openxmlformats.org/officeDocument/2006/relationships/hyperlink" Target="http://en.wikipedia.org/wiki/Treaty%20of%20Fort%20Laramie" TargetMode="External"/><Relationship Id="rId7" Type="http://schemas.openxmlformats.org/officeDocument/2006/relationships/hyperlink" Target="http://en.wikipedia.org/wiki/Roosevelt%20Corollary" TargetMode="External"/><Relationship Id="rId12" Type="http://schemas.openxmlformats.org/officeDocument/2006/relationships/hyperlink" Target="http://en.wikipedia.org/wiki/Colored%20Farmers'%20National%20Alliance%20and%20Cooperative%20Union" TargetMode="External"/><Relationship Id="rId17" Type="http://schemas.openxmlformats.org/officeDocument/2006/relationships/hyperlink" Target="http://en.wikipedia.org/wiki/The%2520Big%2520Brother%2520Policy"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ipedia.org/wiki/Henry%20Clay%20Frick" TargetMode="External"/><Relationship Id="rId20" Type="http://schemas.openxmlformats.org/officeDocument/2006/relationships/hyperlink" Target="http://en.wikipedia.org/wiki/Pike's%20Peak%20Gold%20Rush%20of%201859" TargetMode="External"/><Relationship Id="rId1" Type="http://schemas.openxmlformats.org/officeDocument/2006/relationships/slideLayout" Target="../slideLayouts/slideLayout189.xml"/><Relationship Id="rId6" Type="http://schemas.openxmlformats.org/officeDocument/2006/relationships/hyperlink" Target="http://en.wikipedia.org/wiki/Homestead%20Act" TargetMode="External"/><Relationship Id="rId11" Type="http://schemas.openxmlformats.org/officeDocument/2006/relationships/hyperlink" Target="http://en.wikipedia.org/wiki/Crop-Lien%20System" TargetMode="External"/><Relationship Id="rId5" Type="http://schemas.openxmlformats.org/officeDocument/2006/relationships/hyperlink" Target="http://en.wikipedia.org/wiki/Land%20Scrip" TargetMode="External"/><Relationship Id="rId15" Type="http://schemas.openxmlformats.org/officeDocument/2006/relationships/hyperlink" Target="http://en.wikipedia.org/wiki/Pinkerton%20agents" TargetMode="External"/><Relationship Id="rId23" Type="http://schemas.openxmlformats.org/officeDocument/2006/relationships/image" Target="../media/image5.png"/><Relationship Id="rId10" Type="http://schemas.openxmlformats.org/officeDocument/2006/relationships/hyperlink" Target="http://en.wikipedia.org/wiki/American%20Missionary%20Association" TargetMode="External"/><Relationship Id="rId19" Type="http://schemas.openxmlformats.org/officeDocument/2006/relationships/hyperlink" Target="http://en.wikipedia.org/wiki/Red%20Cloud" TargetMode="External"/><Relationship Id="rId4" Type="http://schemas.openxmlformats.org/officeDocument/2006/relationships/hyperlink" Target="http://en.wikipedia.org/wiki/Reading%20Railroad%20Massacre" TargetMode="External"/><Relationship Id="rId9" Type="http://schemas.openxmlformats.org/officeDocument/2006/relationships/hyperlink" Target="http://en.wikipedia.org/wiki/Dime%20Museums" TargetMode="External"/><Relationship Id="rId14" Type="http://schemas.openxmlformats.org/officeDocument/2006/relationships/hyperlink" Target="http://en.wikipedia.org/wiki/Alexander%20Berkman" TargetMode="External"/><Relationship Id="rId22"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90.xml.rels><?xml version="1.0" encoding="UTF-8" standalone="yes"?>
<Relationships xmlns="http://schemas.openxmlformats.org/package/2006/relationships"><Relationship Id="rId8" Type="http://schemas.openxmlformats.org/officeDocument/2006/relationships/hyperlink" Target="http://en.wikipedia.org/wiki/National%20Child%20Labor%20Committee" TargetMode="External"/><Relationship Id="rId13" Type="http://schemas.openxmlformats.org/officeDocument/2006/relationships/hyperlink" Target="http://en.wikipedia.org/wiki/Tenement%20House%20Act%20of%201901" TargetMode="External"/><Relationship Id="rId18" Type="http://schemas.openxmlformats.org/officeDocument/2006/relationships/hyperlink" Target="http://en.wikipedia.org/wiki/Santa%20Fe%20Trail" TargetMode="External"/><Relationship Id="rId3" Type="http://schemas.openxmlformats.org/officeDocument/2006/relationships/hyperlink" Target="http://en.wikipedia.org/wiki/Pendleton%20Act" TargetMode="External"/><Relationship Id="rId21" Type="http://schemas.openxmlformats.org/officeDocument/2006/relationships/hyperlink" Target="http://en.wikipedia.org/wiki/Frederick%20Law%20Olmsted" TargetMode="External"/><Relationship Id="rId7" Type="http://schemas.openxmlformats.org/officeDocument/2006/relationships/hyperlink" Target="http://en.wikipedia.org/wiki/Compulsory%20Education" TargetMode="External"/><Relationship Id="rId12" Type="http://schemas.openxmlformats.org/officeDocument/2006/relationships/hyperlink" Target="http://en.wikipedia.org/wiki/Nikola%20Tesla" TargetMode="External"/><Relationship Id="rId17" Type="http://schemas.openxmlformats.org/officeDocument/2006/relationships/hyperlink" Target="http://en.wikipedia.org/wiki/Homestead%20Act%20of%201862"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ipedia.org/wiki/Henry%20Ford" TargetMode="External"/><Relationship Id="rId20" Type="http://schemas.openxmlformats.org/officeDocument/2006/relationships/hyperlink" Target="http://en.wikipedia.org/wiki/Governor%20Davis%20H.%20Waite" TargetMode="External"/><Relationship Id="rId1" Type="http://schemas.openxmlformats.org/officeDocument/2006/relationships/slideLayout" Target="../slideLayouts/slideLayout190.xml"/><Relationship Id="rId6" Type="http://schemas.openxmlformats.org/officeDocument/2006/relationships/hyperlink" Target="http://en.wikipedia.org/wiki/Herbert%20Spencer" TargetMode="External"/><Relationship Id="rId11" Type="http://schemas.openxmlformats.org/officeDocument/2006/relationships/hyperlink" Target="http://en.wikipedia.org/wiki/Grover%20Cleveland" TargetMode="External"/><Relationship Id="rId5" Type="http://schemas.openxmlformats.org/officeDocument/2006/relationships/hyperlink" Target="http://en.wikipedia.org/wiki/Billion%20Dollar%20Congress" TargetMode="External"/><Relationship Id="rId15" Type="http://schemas.openxmlformats.org/officeDocument/2006/relationships/hyperlink" Target="http://en.wikipedia.org/wiki/General%20Federation%20of%20Women's%20Clubs%20(GFWC)" TargetMode="External"/><Relationship Id="rId23" Type="http://schemas.openxmlformats.org/officeDocument/2006/relationships/image" Target="../media/image5.png"/><Relationship Id="rId10" Type="http://schemas.openxmlformats.org/officeDocument/2006/relationships/hyperlink" Target="http://en.wikipedia.org/wiki/James%20G.%20Blaine" TargetMode="External"/><Relationship Id="rId19" Type="http://schemas.openxmlformats.org/officeDocument/2006/relationships/hyperlink" Target="http://en.wikipedia.org/wiki/Western%20Federation%20of%20Miners" TargetMode="External"/><Relationship Id="rId4" Type="http://schemas.openxmlformats.org/officeDocument/2006/relationships/hyperlink" Target="http://en.wikipedia.org/wiki/Dependent%20and%20Disability%20Pension%20Act" TargetMode="External"/><Relationship Id="rId9" Type="http://schemas.openxmlformats.org/officeDocument/2006/relationships/hyperlink" Target="http://en.wikipedia.org/wiki/The%20First%20International" TargetMode="External"/><Relationship Id="rId14" Type="http://schemas.openxmlformats.org/officeDocument/2006/relationships/hyperlink" Target="http://en.wikipedia.org/wiki/Jacob%20Riis" TargetMode="External"/><Relationship Id="rId22" Type="http://schemas.openxmlformats.org/officeDocument/2006/relationships/image" Target="../media/image1.png"/></Relationships>
</file>

<file path=ppt/slides/_rels/slide191.xml.rels><?xml version="1.0" encoding="UTF-8" standalone="yes"?>
<Relationships xmlns="http://schemas.openxmlformats.org/package/2006/relationships"><Relationship Id="rId8" Type="http://schemas.openxmlformats.org/officeDocument/2006/relationships/hyperlink" Target="http://en.wiktionary.org/wiki/efficiency" TargetMode="External"/><Relationship Id="rId13" Type="http://schemas.openxmlformats.org/officeDocument/2006/relationships/hyperlink" Target="http://en.wiktionary.org/wiki/mass+transit" TargetMode="External"/><Relationship Id="rId18" Type="http://schemas.openxmlformats.org/officeDocument/2006/relationships/hyperlink" Target="http://en.wiktionary.org/wiki/reform" TargetMode="External"/><Relationship Id="rId3" Type="http://schemas.openxmlformats.org/officeDocument/2006/relationships/hyperlink" Target="http://en.wikipedia.org/wiki/bicycle%20craze" TargetMode="External"/><Relationship Id="rId21" Type="http://schemas.openxmlformats.org/officeDocument/2006/relationships/hyperlink" Target="http://en.wikipedia.org/wiki/Battle%20of%20Manila" TargetMode="External"/><Relationship Id="rId7" Type="http://schemas.openxmlformats.org/officeDocument/2006/relationships/hyperlink" Target="http://florida.theorangegrove.org/og/file/06ac618b-0a76-6750-00a0-97016bd0bdfd/1/USHistory.pdf" TargetMode="External"/><Relationship Id="rId12" Type="http://schemas.openxmlformats.org/officeDocument/2006/relationships/hyperlink" Target="http://en.wiktionary.org/wiki/immigrant" TargetMode="External"/><Relationship Id="rId17" Type="http://schemas.openxmlformats.org/officeDocument/2006/relationships/hyperlink" Target="http://en.wiktionary.org/wiki/gold+standard"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ipedia.org/wiki/Jacob%20Coxey" TargetMode="External"/><Relationship Id="rId20" Type="http://schemas.openxmlformats.org/officeDocument/2006/relationships/hyperlink" Target="http://en.wiktionary.org/wiki/expansionism" TargetMode="External"/><Relationship Id="rId1" Type="http://schemas.openxmlformats.org/officeDocument/2006/relationships/slideLayout" Target="../slideLayouts/slideLayout191.xml"/><Relationship Id="rId6" Type="http://schemas.openxmlformats.org/officeDocument/2006/relationships/hyperlink" Target="http://.org/wiki/Sears,_Roebuck_and_Company#History" TargetMode="External"/><Relationship Id="rId11" Type="http://schemas.openxmlformats.org/officeDocument/2006/relationships/hyperlink" Target="http://en.wikipedia.org/wiki/Lochner_v._New_York" TargetMode="External"/><Relationship Id="rId5" Type="http://schemas.openxmlformats.org/officeDocument/2006/relationships/hyperlink" Target="http://en.wikipedia.org/wiki/Technological_and_industrial_history_of_the_United_States#Urbanization" TargetMode="External"/><Relationship Id="rId15" Type="http://schemas.openxmlformats.org/officeDocument/2006/relationships/hyperlink" Target="http://en.wikipedia.org/wiki/Coxey's%20Army" TargetMode="External"/><Relationship Id="rId23" Type="http://schemas.openxmlformats.org/officeDocument/2006/relationships/image" Target="../media/image5.png"/><Relationship Id="rId10" Type="http://schemas.openxmlformats.org/officeDocument/2006/relationships/hyperlink" Target="http://en.wiktionary.org/wiki/management" TargetMode="External"/><Relationship Id="rId19" Type="http://schemas.openxmlformats.org/officeDocument/2006/relationships/hyperlink" Target="http://en.wikipedia.org/wiki/stalwart" TargetMode="External"/><Relationship Id="rId4" Type="http://schemas.openxmlformats.org/officeDocument/2006/relationships/hyperlink" Target="http://en.wikipedia.org/wiki/Laissez_faire" TargetMode="External"/><Relationship Id="rId9" Type="http://schemas.openxmlformats.org/officeDocument/2006/relationships/hyperlink" Target="http://en.wiktionary.org/wiki/mechanization" TargetMode="External"/><Relationship Id="rId14" Type="http://schemas.openxmlformats.org/officeDocument/2006/relationships/hyperlink" Target="http://en.wiktionary.org/wiki/urbanization" TargetMode="External"/><Relationship Id="rId22" Type="http://schemas.openxmlformats.org/officeDocument/2006/relationships/image" Target="../media/image1.png"/></Relationships>
</file>

<file path=ppt/slides/_rels/slide192.xml.rels><?xml version="1.0" encoding="UTF-8" standalone="yes"?>
<Relationships xmlns="http://schemas.openxmlformats.org/package/2006/relationships"><Relationship Id="rId8" Type="http://schemas.openxmlformats.org/officeDocument/2006/relationships/hyperlink" Target="http://en.wikipedia.org/wiki/American_Old_West#Race_and_ethnicity" TargetMode="External"/><Relationship Id="rId13" Type="http://schemas.openxmlformats.org/officeDocument/2006/relationships/hyperlink" Target="http://en.wikipedia.org/wiki/Old_West#End_of_the_frontier" TargetMode="External"/><Relationship Id="rId18" Type="http://schemas.openxmlformats.org/officeDocument/2006/relationships/hyperlink" Target="http://en.wiktionary.org/wiki/layoff" TargetMode="External"/><Relationship Id="rId3" Type="http://schemas.openxmlformats.org/officeDocument/2006/relationships/hyperlink" Target="http://en.wikipedia.org/wiki/American%20Anti-Imperialist%20League" TargetMode="External"/><Relationship Id="rId21" Type="http://schemas.openxmlformats.org/officeDocument/2006/relationships/hyperlink" Target="http://en.wiktionary.org/wiki/Evangelical" TargetMode="External"/><Relationship Id="rId7" Type="http://schemas.openxmlformats.org/officeDocument/2006/relationships/hyperlink" Target="http://en.wikipedia.org/wiki/Old_West#Mormons_and_Utah" TargetMode="External"/><Relationship Id="rId12" Type="http://schemas.openxmlformats.org/officeDocument/2006/relationships/hyperlink" Target="http://en.wikipedia.org/wiki/United_States_technological_and_industrial_history#Urbanization" TargetMode="External"/><Relationship Id="rId17" Type="http://schemas.openxmlformats.org/officeDocument/2006/relationships/hyperlink" Target="http://en.wikipedia.org/wiki/Nativism_(politics)#Nativism_in_the_United_States"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tionary.org/wiki/xenophobia" TargetMode="External"/><Relationship Id="rId20" Type="http://schemas.openxmlformats.org/officeDocument/2006/relationships/hyperlink" Target="http://en.wiktionary.org/wiki/amusement+park" TargetMode="External"/><Relationship Id="rId1" Type="http://schemas.openxmlformats.org/officeDocument/2006/relationships/slideLayout" Target="../slideLayouts/slideLayout192.xml"/><Relationship Id="rId6" Type="http://schemas.openxmlformats.org/officeDocument/2006/relationships/hyperlink" Target="http://en.wikipedia.org/wiki/popery" TargetMode="External"/><Relationship Id="rId11" Type="http://schemas.openxmlformats.org/officeDocument/2006/relationships/hyperlink" Target="http://en.wikibooks.org/wiki/US_History/Age_of_Invention_and_Gilded_Age#Urbanization" TargetMode="External"/><Relationship Id="rId5" Type="http://schemas.openxmlformats.org/officeDocument/2006/relationships/hyperlink" Target="http://en.wikipedia.org/wiki/Prairie%20Frontier" TargetMode="External"/><Relationship Id="rId15" Type="http://schemas.openxmlformats.org/officeDocument/2006/relationships/hyperlink" Target="http://en.wiktionary.org/wiki/workforce" TargetMode="External"/><Relationship Id="rId23" Type="http://schemas.openxmlformats.org/officeDocument/2006/relationships/image" Target="../media/image5.png"/><Relationship Id="rId10" Type="http://schemas.openxmlformats.org/officeDocument/2006/relationships/hyperlink" Target="http://en.wikipedia.org/wiki/Family_economy" TargetMode="External"/><Relationship Id="rId19" Type="http://schemas.openxmlformats.org/officeDocument/2006/relationships/hyperlink" Target="http://en.wikipedia.org/wiki/burlesque" TargetMode="External"/><Relationship Id="rId4" Type="http://schemas.openxmlformats.org/officeDocument/2006/relationships/hyperlink" Target="http://en.wikipedia.org/wiki/Canadian%20West" TargetMode="External"/><Relationship Id="rId9" Type="http://schemas.openxmlformats.org/officeDocument/2006/relationships/hyperlink" Target="http://en.wikipedia.org/wiki/Separate_Spheres" TargetMode="External"/><Relationship Id="rId14" Type="http://schemas.openxmlformats.org/officeDocument/2006/relationships/hyperlink" Target="http://en.wikipedia.org/wiki/Frontier#United_States" TargetMode="External"/><Relationship Id="rId22" Type="http://schemas.openxmlformats.org/officeDocument/2006/relationships/image" Target="../media/image1.png"/></Relationships>
</file>

<file path=ppt/slides/_rels/slide193.xml.rels><?xml version="1.0" encoding="UTF-8" standalone="yes"?>
<Relationships xmlns="http://schemas.openxmlformats.org/package/2006/relationships"><Relationship Id="rId8" Type="http://schemas.openxmlformats.org/officeDocument/2006/relationships/hyperlink" Target="http://en.wiktionary.org/wiki/sanitation" TargetMode="External"/><Relationship Id="rId13" Type="http://schemas.openxmlformats.org/officeDocument/2006/relationships/hyperlink" Target="http://en.wiktionary.org/wiki/eugenics" TargetMode="External"/><Relationship Id="rId18" Type="http://schemas.openxmlformats.org/officeDocument/2006/relationships/hyperlink" Target="http://en.wikipedia.org/wiki/Berlin_Conference" TargetMode="External"/><Relationship Id="rId3" Type="http://schemas.openxmlformats.org/officeDocument/2006/relationships/hyperlink" Target="http://en.wikibooks.org/wiki/History_of_Hawaii/Territorial_Years#Annexation_of_Hawaii" TargetMode="External"/><Relationship Id="rId21" Type="http://schemas.openxmlformats.org/officeDocument/2006/relationships/hyperlink" Target="http://en.wikipedia.org/wiki/Open_Door_Policy" TargetMode="External"/><Relationship Id="rId7" Type="http://schemas.openxmlformats.org/officeDocument/2006/relationships/hyperlink" Target="http://en.wiktionary.org/wiki/redevelopment" TargetMode="External"/><Relationship Id="rId12" Type="http://schemas.openxmlformats.org/officeDocument/2006/relationships/hyperlink" Target="http://en.wikipedia.org/wiki/Great_Railroad_Strike_of_1877#Causes_of_the_strike" TargetMode="External"/><Relationship Id="rId17" Type="http://schemas.openxmlformats.org/officeDocument/2006/relationships/hyperlink" Target="http://en.wiktionary.org/wiki/immigrant"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tionary.org/wiki/direct+current" TargetMode="External"/><Relationship Id="rId20" Type="http://schemas.openxmlformats.org/officeDocument/2006/relationships/hyperlink" Target="http://en.wikipedia.org/wiki/Monroe_doctrine" TargetMode="External"/><Relationship Id="rId1" Type="http://schemas.openxmlformats.org/officeDocument/2006/relationships/slideLayout" Target="../slideLayouts/slideLayout193.xml"/><Relationship Id="rId6" Type="http://schemas.openxmlformats.org/officeDocument/2006/relationships/hyperlink" Target="http://en.wikibooks.org/wiki/US_History/Age_of_Invention_and_Gilded_Age#Imperialism" TargetMode="External"/><Relationship Id="rId11" Type="http://schemas.openxmlformats.org/officeDocument/2006/relationships/hyperlink" Target="http://en.wikipedia.org/wiki/World_Columbian_Exposition" TargetMode="External"/><Relationship Id="rId5" Type="http://schemas.openxmlformats.org/officeDocument/2006/relationships/hyperlink" Target="http://en.wikipedia.org/wiki/American_imperialism" TargetMode="External"/><Relationship Id="rId15" Type="http://schemas.openxmlformats.org/officeDocument/2006/relationships/hyperlink" Target="http://en.wiktionary.org/wiki/alternating+current" TargetMode="External"/><Relationship Id="rId23" Type="http://schemas.openxmlformats.org/officeDocument/2006/relationships/image" Target="../media/image5.png"/><Relationship Id="rId10" Type="http://schemas.openxmlformats.org/officeDocument/2006/relationships/hyperlink" Target="http://en.wikipedia.org/wiki/World_Columbian_Exposition#White_City" TargetMode="External"/><Relationship Id="rId19" Type="http://schemas.openxmlformats.org/officeDocument/2006/relationships/hyperlink" Target="http://en.wikipedia.org/wiki/Manifest_destiny" TargetMode="External"/><Relationship Id="rId4" Type="http://schemas.openxmlformats.org/officeDocument/2006/relationships/hyperlink" Target="http://en.wikipedia.org/wiki/American_exceptionalism" TargetMode="External"/><Relationship Id="rId9" Type="http://schemas.openxmlformats.org/officeDocument/2006/relationships/hyperlink" Target="http://en.wiktionary.org/wiki/pollution" TargetMode="External"/><Relationship Id="rId14" Type="http://schemas.openxmlformats.org/officeDocument/2006/relationships/hyperlink" Target="http://en.wikipedia.org/wiki/anarcho-syndicalist" TargetMode="External"/><Relationship Id="rId22" Type="http://schemas.openxmlformats.org/officeDocument/2006/relationships/image" Target="../media/image1.png"/></Relationships>
</file>

<file path=ppt/slides/_rels/slide194.xml.rels><?xml version="1.0" encoding="UTF-8" standalone="yes"?>
<Relationships xmlns="http://schemas.openxmlformats.org/package/2006/relationships"><Relationship Id="rId8" Type="http://schemas.openxmlformats.org/officeDocument/2006/relationships/hyperlink" Target="http://en.wikipedia.org/wiki/Child_labor#Historical" TargetMode="External"/><Relationship Id="rId13" Type="http://schemas.openxmlformats.org/officeDocument/2006/relationships/hyperlink" Target="http://en.wikipedia.org/wiki/Robber_baron_(industrialist)" TargetMode="External"/><Relationship Id="rId18" Type="http://schemas.openxmlformats.org/officeDocument/2006/relationships/hyperlink" Target="http://en.wikipedia.org/wiki/Stalwart_(politics)" TargetMode="External"/><Relationship Id="rId3" Type="http://schemas.openxmlformats.org/officeDocument/2006/relationships/hyperlink" Target="http://en.wikipedia.org/wiki/Technological_and_industrial_history_of_the_United_States#Urbanization" TargetMode="External"/><Relationship Id="rId21" Type="http://schemas.openxmlformats.org/officeDocument/2006/relationships/hyperlink" Target="http://en.wikibooks.org/wiki/History_of_Hawaii/World_War_II_and_Statehood" TargetMode="External"/><Relationship Id="rId7" Type="http://schemas.openxmlformats.org/officeDocument/2006/relationships/hyperlink" Target="http://en.wikipedia.org/wiki/Child_labor_laws_in_the_United_States" TargetMode="External"/><Relationship Id="rId12" Type="http://schemas.openxmlformats.org/officeDocument/2006/relationships/hyperlink" Target="http://en.wikipedia.org/wiki/Captain_of_industry" TargetMode="External"/><Relationship Id="rId17" Type="http://schemas.openxmlformats.org/officeDocument/2006/relationships/hyperlink" Target="http://en.wikipedia.org/wiki/Gilded_Age#Labor_unions"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ipedia.org/wiki/American_Old_West#Family_life" TargetMode="External"/><Relationship Id="rId20" Type="http://schemas.openxmlformats.org/officeDocument/2006/relationships/hyperlink" Target="http://en.wikipedia.org/wiki/Populist_Party_(United_States)" TargetMode="External"/><Relationship Id="rId1" Type="http://schemas.openxmlformats.org/officeDocument/2006/relationships/slideLayout" Target="../slideLayouts/slideLayout194.xml"/><Relationship Id="rId6" Type="http://schemas.openxmlformats.org/officeDocument/2006/relationships/hyperlink" Target="http://en.wikipedia.org/wiki/Ashcan%20School" TargetMode="External"/><Relationship Id="rId11" Type="http://schemas.openxmlformats.org/officeDocument/2006/relationships/hyperlink" Target="http://en.wikipedia.org/wiki/Gilded_Age#Urban_life" TargetMode="External"/><Relationship Id="rId5" Type="http://schemas.openxmlformats.org/officeDocument/2006/relationships/hyperlink" Target="http://en.wikipedia.org/wiki/Old_West#Oklahoma_Land_Rush" TargetMode="External"/><Relationship Id="rId15" Type="http://schemas.openxmlformats.org/officeDocument/2006/relationships/hyperlink" Target="http://en.wikipedia.org/wiki/American_Old_West#Prostitution" TargetMode="External"/><Relationship Id="rId23" Type="http://schemas.openxmlformats.org/officeDocument/2006/relationships/image" Target="../media/image5.png"/><Relationship Id="rId10" Type="http://schemas.openxmlformats.org/officeDocument/2006/relationships/hyperlink" Target="http://en.wikipedia.org/wiki/Federal_Indian_Policy#Westward_expansion_and_Indian_relocation" TargetMode="External"/><Relationship Id="rId19" Type="http://schemas.openxmlformats.org/officeDocument/2006/relationships/hyperlink" Target="http://en.wikipedia.org/wiki/President_Hayes#Civil_service_reform" TargetMode="External"/><Relationship Id="rId4" Type="http://schemas.openxmlformats.org/officeDocument/2006/relationships/hyperlink" Target="http://en.wikipedia.org/wiki/Old_West#Indian_wars_west_of_the_Mississippi" TargetMode="External"/><Relationship Id="rId9" Type="http://schemas.openxmlformats.org/officeDocument/2006/relationships/hyperlink" Target="http://en.wikipedia.org/wiki/Anarchism#Organized_labor" TargetMode="External"/><Relationship Id="rId14" Type="http://schemas.openxmlformats.org/officeDocument/2006/relationships/hyperlink" Target="http://en.wikipedia.org/wiki/Gilded_Age" TargetMode="External"/><Relationship Id="rId22" Type="http://schemas.openxmlformats.org/officeDocument/2006/relationships/image" Target="../media/image1.png"/></Relationships>
</file>

<file path=ppt/slides/_rels/slide195.xml.rels><?xml version="1.0" encoding="UTF-8" standalone="yes"?>
<Relationships xmlns="http://schemas.openxmlformats.org/package/2006/relationships"><Relationship Id="rId8" Type="http://schemas.openxmlformats.org/officeDocument/2006/relationships/hyperlink" Target="http://en.wikipedia.org/wiki/Frederick_Winslow_Taylor" TargetMode="External"/><Relationship Id="rId13" Type="http://schemas.openxmlformats.org/officeDocument/2006/relationships/hyperlink" Target="http://en.wikipedia.org/wiki/American_burlesque" TargetMode="External"/><Relationship Id="rId18" Type="http://schemas.openxmlformats.org/officeDocument/2006/relationships/hyperlink" Target="http://en.wikipedia.org/wiki/Economic_history_of_the_United_States#Progressive_Era:_1890.E2.80.931920" TargetMode="External"/><Relationship Id="rId3" Type="http://schemas.openxmlformats.org/officeDocument/2006/relationships/hyperlink" Target="http://en.wikipedia.org/wiki/Philippine-American_War" TargetMode="External"/><Relationship Id="rId21" Type="http://schemas.openxmlformats.org/officeDocument/2006/relationships/hyperlink" Target="http://en.wikipedia.org/wiki/Homestead_Strike" TargetMode="External"/><Relationship Id="rId7" Type="http://schemas.openxmlformats.org/officeDocument/2006/relationships/hyperlink" Target="http://en.wikipedia.org/wiki/Gilded_Age#Industrial_and_technological_advances" TargetMode="External"/><Relationship Id="rId12" Type="http://schemas.openxmlformats.org/officeDocument/2006/relationships/hyperlink" Target="http://en.wikipedia.org/wiki/Farmers%27_movement#The_Grange" TargetMode="External"/><Relationship Id="rId17" Type="http://schemas.openxmlformats.org/officeDocument/2006/relationships/hyperlink" Target="http://en.wikipedia.org/wiki/Social_Gospel#Progressives"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ipedia.org/wiki/Walter_Rauschenbusch#A_Theology_for_the_Social_Gospel" TargetMode="External"/><Relationship Id="rId20" Type="http://schemas.openxmlformats.org/officeDocument/2006/relationships/hyperlink" Target="http://en.wikipedia.org/wiki/Farmers'_movement#The_Alliance" TargetMode="External"/><Relationship Id="rId1" Type="http://schemas.openxmlformats.org/officeDocument/2006/relationships/slideLayout" Target="../slideLayouts/slideLayout195.xml"/><Relationship Id="rId6" Type="http://schemas.openxmlformats.org/officeDocument/2006/relationships/hyperlink" Target="http://en.wikibooks.org/wiki/US_History/Age_of_Invention_and_Gilded_Age#Urbanization" TargetMode="External"/><Relationship Id="rId11" Type="http://schemas.openxmlformats.org/officeDocument/2006/relationships/hyperlink" Target="http://en.wikipedia.org/wiki/Granger_movement" TargetMode="External"/><Relationship Id="rId5" Type="http://schemas.openxmlformats.org/officeDocument/2006/relationships/hyperlink" Target="http://en.wikipedia.org/wiki/Amusement_park#The_Golden_Age" TargetMode="External"/><Relationship Id="rId15" Type="http://schemas.openxmlformats.org/officeDocument/2006/relationships/hyperlink" Target="http://en.wikipedia.org/wiki/American_Missionary_Association" TargetMode="External"/><Relationship Id="rId23" Type="http://schemas.openxmlformats.org/officeDocument/2006/relationships/image" Target="../media/image5.png"/><Relationship Id="rId10" Type="http://schemas.openxmlformats.org/officeDocument/2006/relationships/hyperlink" Target="http://en.wikipedia.org/wiki/Second_Industrial_Revolution" TargetMode="External"/><Relationship Id="rId19" Type="http://schemas.openxmlformats.org/officeDocument/2006/relationships/hyperlink" Target="http://en.wikipedia.org/wiki/Farmers'_Alliance" TargetMode="External"/><Relationship Id="rId4" Type="http://schemas.openxmlformats.org/officeDocument/2006/relationships/hyperlink" Target="http://en.wikipedia.org/wiki/Splendid_little_war" TargetMode="External"/><Relationship Id="rId9" Type="http://schemas.openxmlformats.org/officeDocument/2006/relationships/hyperlink" Target="http://en.wikipedia.org/wiki/Political_machine#Political_machines_in_the_United_States" TargetMode="External"/><Relationship Id="rId14" Type="http://schemas.openxmlformats.org/officeDocument/2006/relationships/hyperlink" Target="http://en.wikipedia.org/wiki/Dime_museum" TargetMode="External"/><Relationship Id="rId22" Type="http://schemas.openxmlformats.org/officeDocument/2006/relationships/image" Target="../media/image1.png"/></Relationships>
</file>

<file path=ppt/slides/_rels/slide196.xml.rels><?xml version="1.0" encoding="UTF-8" standalone="yes"?>
<Relationships xmlns="http://schemas.openxmlformats.org/package/2006/relationships"><Relationship Id="rId8" Type="http://schemas.openxmlformats.org/officeDocument/2006/relationships/hyperlink" Target="http://en.wikipedia.org/wiki/Mugwump" TargetMode="External"/><Relationship Id="rId13" Type="http://schemas.openxmlformats.org/officeDocument/2006/relationships/hyperlink" Target="http://en.wikipedia.org/wiki/Thomas_Edison#Menlo_Park_.281876.E2.80.931881.29" TargetMode="External"/><Relationship Id="rId18" Type="http://schemas.openxmlformats.org/officeDocument/2006/relationships/hyperlink" Target="http://en.wikipedia.org/wiki/Tenement#New_York" TargetMode="External"/><Relationship Id="rId3" Type="http://schemas.openxmlformats.org/officeDocument/2006/relationships/hyperlink" Target="http://en.wikipedia.org/wiki/Ocala_Demands" TargetMode="External"/><Relationship Id="rId21" Type="http://schemas.openxmlformats.org/officeDocument/2006/relationships/hyperlink" Target="http://en.wikipedia.org/wiki/Pleasant_Valley_War" TargetMode="External"/><Relationship Id="rId7" Type="http://schemas.openxmlformats.org/officeDocument/2006/relationships/hyperlink" Target="http://en.wikipedia.org/wiki/Benjamin_Harrison#Civil_service_reform_and_pensions" TargetMode="External"/><Relationship Id="rId12" Type="http://schemas.openxmlformats.org/officeDocument/2006/relationships/hyperlink" Target="http://en.wikipedia.org/wiki/Invention_of_the_telephone#Alexander_Graham_Bell" TargetMode="External"/><Relationship Id="rId17" Type="http://schemas.openxmlformats.org/officeDocument/2006/relationships/hyperlink" Target="http://en.wikipedia.org/wiki/General_Federation_of_Women's_Clubs#History"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ipedia.org/wiki/Women_in_the_workforce#History" TargetMode="External"/><Relationship Id="rId20" Type="http://schemas.openxmlformats.org/officeDocument/2006/relationships/hyperlink" Target="http://en.wikipedia.org/wiki/American_Old_West#Range_wars" TargetMode="External"/><Relationship Id="rId1" Type="http://schemas.openxmlformats.org/officeDocument/2006/relationships/slideLayout" Target="../slideLayouts/slideLayout196.xml"/><Relationship Id="rId6" Type="http://schemas.openxmlformats.org/officeDocument/2006/relationships/hyperlink" Target="http://en.wikipedia.org/wiki/51st_United_States_Congress" TargetMode="External"/><Relationship Id="rId11" Type="http://schemas.openxmlformats.org/officeDocument/2006/relationships/hyperlink" Target="http://en.wikipedia.org/wiki/James_G._Blaine#Campaign_against_Cleveland" TargetMode="External"/><Relationship Id="rId5" Type="http://schemas.openxmlformats.org/officeDocument/2006/relationships/hyperlink" Target="http://en.wikipedia.org/wiki/Social_Darwinism#United_States" TargetMode="External"/><Relationship Id="rId15" Type="http://schemas.openxmlformats.org/officeDocument/2006/relationships/hyperlink" Target="http://en.wikipedia.org/wiki/Advertising#History" TargetMode="External"/><Relationship Id="rId23" Type="http://schemas.openxmlformats.org/officeDocument/2006/relationships/image" Target="../media/image5.png"/><Relationship Id="rId10" Type="http://schemas.openxmlformats.org/officeDocument/2006/relationships/hyperlink" Target="http://en.wikipedia.org/wiki/United_States_presidential_election,_1884#Campaign" TargetMode="External"/><Relationship Id="rId19" Type="http://schemas.openxmlformats.org/officeDocument/2006/relationships/hyperlink" Target="http://en.wikipedia.org/wiki/Cripple_Creek_miners%27_strike_of_1894#Impact_of_the_strike" TargetMode="External"/><Relationship Id="rId4" Type="http://schemas.openxmlformats.org/officeDocument/2006/relationships/hyperlink" Target="http://en.wikipedia.org/wiki/William_Graham_Sumner#Sumner_and_Social_Darwinism" TargetMode="External"/><Relationship Id="rId9" Type="http://schemas.openxmlformats.org/officeDocument/2006/relationships/hyperlink" Target="http://en.wikipedia.org/wiki/James_G._Blaine#Mulligan_letters" TargetMode="External"/><Relationship Id="rId14" Type="http://schemas.openxmlformats.org/officeDocument/2006/relationships/hyperlink" Target="http://en.wikipedia.org/wiki/Consumerism#Origins" TargetMode="External"/><Relationship Id="rId22" Type="http://schemas.openxmlformats.org/officeDocument/2006/relationships/image" Target="../media/image1.png"/></Relationships>
</file>

<file path=ppt/slides/_rels/slide197.xml.rels><?xml version="1.0" encoding="UTF-8" standalone="yes"?>
<Relationships xmlns="http://schemas.openxmlformats.org/package/2006/relationships"><Relationship Id="rId8" Type="http://schemas.openxmlformats.org/officeDocument/2006/relationships/hyperlink" Target="http://en.wiktionary.org/wiki/robber+baron" TargetMode="External"/><Relationship Id="rId13" Type="http://schemas.openxmlformats.org/officeDocument/2006/relationships/hyperlink" Target="http://en.wiktionary.org/wiki/biological+determinism" TargetMode="External"/><Relationship Id="rId18" Type="http://schemas.openxmlformats.org/officeDocument/2006/relationships/hyperlink" Target="http://en.wiktionary.org/wiki/prototype" TargetMode="External"/><Relationship Id="rId3" Type="http://schemas.openxmlformats.org/officeDocument/2006/relationships/hyperlink" Target="http://en.wikipedia.org/wiki/Lincoln_County_War" TargetMode="External"/><Relationship Id="rId21" Type="http://schemas.openxmlformats.org/officeDocument/2006/relationships/hyperlink" Target="http://en.wikipedia.org/wiki/History_of_immigration_to_the_United_States#Immigration_1850_to_1930" TargetMode="External"/><Relationship Id="rId7" Type="http://schemas.openxmlformats.org/officeDocument/2006/relationships/hyperlink" Target="http://www.boundless.com/economics/definition/monopoly" TargetMode="External"/><Relationship Id="rId12" Type="http://schemas.openxmlformats.org/officeDocument/2006/relationships/hyperlink" Target="http://en.wikipedia.org/wiki/Tejanos" TargetMode="External"/><Relationship Id="rId17" Type="http://schemas.openxmlformats.org/officeDocument/2006/relationships/hyperlink" Target="http://en.wiktionary.org/wiki/immigrant"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tionary.org/wiki/political+machine" TargetMode="External"/><Relationship Id="rId20" Type="http://schemas.openxmlformats.org/officeDocument/2006/relationships/hyperlink" Target="http://en.wiktionary.org/wiki/mugwump" TargetMode="External"/><Relationship Id="rId1" Type="http://schemas.openxmlformats.org/officeDocument/2006/relationships/slideLayout" Target="../slideLayouts/slideLayout197.xml"/><Relationship Id="rId6" Type="http://schemas.openxmlformats.org/officeDocument/2006/relationships/hyperlink" Target="http://en.wikipedia.org/wiki/laissez-faire" TargetMode="External"/><Relationship Id="rId11" Type="http://schemas.openxmlformats.org/officeDocument/2006/relationships/hyperlink" Target="http://en.wiktionary.org/wiki/buffalo+soldier" TargetMode="External"/><Relationship Id="rId5" Type="http://schemas.openxmlformats.org/officeDocument/2006/relationships/hyperlink" Target="http://en.wikipedia.org/wiki/Stagecoach" TargetMode="External"/><Relationship Id="rId15" Type="http://schemas.openxmlformats.org/officeDocument/2006/relationships/hyperlink" Target="http://en.wikipedia.org/wiki/Gilded_Age#Politics" TargetMode="External"/><Relationship Id="rId23" Type="http://schemas.openxmlformats.org/officeDocument/2006/relationships/image" Target="../media/image5.png"/><Relationship Id="rId10" Type="http://schemas.openxmlformats.org/officeDocument/2006/relationships/hyperlink" Target="http://en.wikipedia.org/wiki/Exodusters" TargetMode="External"/><Relationship Id="rId19" Type="http://schemas.openxmlformats.org/officeDocument/2006/relationships/hyperlink" Target="http://en.wikipedia.org/wiki/Marines" TargetMode="External"/><Relationship Id="rId4" Type="http://schemas.openxmlformats.org/officeDocument/2006/relationships/hyperlink" Target="http://en.wikipedia.org/wiki/Range_war" TargetMode="External"/><Relationship Id="rId9" Type="http://schemas.openxmlformats.org/officeDocument/2006/relationships/hyperlink" Target="http://en.wikipedia.org/wiki/Banana_Wars" TargetMode="External"/><Relationship Id="rId14" Type="http://schemas.openxmlformats.org/officeDocument/2006/relationships/hyperlink" Target="http://www.boundless.com/u-s-history/definition/american-exceptionalism" TargetMode="External"/><Relationship Id="rId22" Type="http://schemas.openxmlformats.org/officeDocument/2006/relationships/image" Target="../media/image1.png"/></Relationships>
</file>

<file path=ppt/slides/_rels/slide198.xml.rels><?xml version="1.0" encoding="UTF-8" standalone="yes"?>
<Relationships xmlns="http://schemas.openxmlformats.org/package/2006/relationships"><Relationship Id="rId8" Type="http://schemas.openxmlformats.org/officeDocument/2006/relationships/hyperlink" Target="http://en.wikipedia.org/wiki/Industrial_Workers_of_the_World" TargetMode="External"/><Relationship Id="rId13" Type="http://schemas.openxmlformats.org/officeDocument/2006/relationships/hyperlink" Target="http://en.wikipedia.org/wiki/List_of_incidents_of_civil_unrest_in_the_United_States#19th_century" TargetMode="External"/><Relationship Id="rId18" Type="http://schemas.openxmlformats.org/officeDocument/2006/relationships/hyperlink" Target="http://en.wikibooks.org/wiki/US_History/Age_of_Invention_and_Gilded_Age#The_Political_Machines" TargetMode="External"/><Relationship Id="rId3" Type="http://schemas.openxmlformats.org/officeDocument/2006/relationships/hyperlink" Target="http://en.wikipedia.org/wiki/Melting_pot#Whiteness_and_the_US_melting_pot" TargetMode="External"/><Relationship Id="rId21" Type="http://schemas.openxmlformats.org/officeDocument/2006/relationships/image" Target="../media/image1.png"/><Relationship Id="rId7" Type="http://schemas.openxmlformats.org/officeDocument/2006/relationships/hyperlink" Target="http://en.wikipedia.org/wiki/Social_Darwinism#Origin_of_the_term" TargetMode="External"/><Relationship Id="rId12" Type="http://schemas.openxmlformats.org/officeDocument/2006/relationships/hyperlink" Target="http://en.wikibooks.org/wiki/US_History/Age_of_Invention_and_Gilded_Age#Agriculture" TargetMode="External"/><Relationship Id="rId17" Type="http://schemas.openxmlformats.org/officeDocument/2006/relationships/hyperlink" Target="http://en.wikipedia.org/wiki/Frederick_Law_Olmsted#U.S._park_designer" TargetMode="External"/><Relationship Id="rId2" Type="http://schemas.openxmlformats.org/officeDocument/2006/relationships/hyperlink" Target="http://creativecommons.org/licenses/by-sa/3.0/" TargetMode="External"/><Relationship Id="rId16" Type="http://schemas.openxmlformats.org/officeDocument/2006/relationships/hyperlink" Target="http://en.wikipedia.org/wiki/Bicycle_craze#1890s" TargetMode="External"/><Relationship Id="rId20" Type="http://schemas.openxmlformats.org/officeDocument/2006/relationships/hyperlink" Target="http://en.wikipedia.org/wiki/Transcontinental_railroad#United_States" TargetMode="External"/><Relationship Id="rId1" Type="http://schemas.openxmlformats.org/officeDocument/2006/relationships/slideLayout" Target="../slideLayouts/slideLayout198.xml"/><Relationship Id="rId6" Type="http://schemas.openxmlformats.org/officeDocument/2006/relationships/hyperlink" Target="http://en.wiktionary.org/wiki/Realism" TargetMode="External"/><Relationship Id="rId11" Type="http://schemas.openxmlformats.org/officeDocument/2006/relationships/hyperlink" Target="http://en.wikipedia.org/wiki/Populist_movement_%28United_States,_19th_Century%29#Populism" TargetMode="External"/><Relationship Id="rId5" Type="http://schemas.openxmlformats.org/officeDocument/2006/relationships/hyperlink" Target="http://en.wiktionary.org/wiki/modernism" TargetMode="External"/><Relationship Id="rId15" Type="http://schemas.openxmlformats.org/officeDocument/2006/relationships/hyperlink" Target="http://en.wikipedia.org/wiki/1884_Democratic_National_Convention" TargetMode="External"/><Relationship Id="rId10" Type="http://schemas.openxmlformats.org/officeDocument/2006/relationships/hyperlink" Target="http://en.wikipedia.org/wiki/Panic_of_1893" TargetMode="External"/><Relationship Id="rId19" Type="http://schemas.openxmlformats.org/officeDocument/2006/relationships/hyperlink" Target="http://en.wikibooks.org/wiki/US_History/Westward_Expansion_and_Manifest_Destiny#Manifest_Destiny" TargetMode="External"/><Relationship Id="rId4" Type="http://schemas.openxmlformats.org/officeDocument/2006/relationships/hyperlink" Target="http://en.wikipedia.org/wiki/vaqueros" TargetMode="External"/><Relationship Id="rId9" Type="http://schemas.openxmlformats.org/officeDocument/2006/relationships/hyperlink" Target="http://en.wikipedia.org/wiki/Coxey%27s_Army" TargetMode="External"/><Relationship Id="rId14" Type="http://schemas.openxmlformats.org/officeDocument/2006/relationships/hyperlink" Target="http://en.wikipedia.org/wiki/American_Old_West" TargetMode="External"/><Relationship Id="rId22"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boundless.com/teaching-platform"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mailto:educators@boundless.com" TargetMode="External"/><Relationship Id="rId5" Type="http://schemas.openxmlformats.org/officeDocument/2006/relationships/image" Target="../media/image5.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28.xml"/><Relationship Id="rId6" Type="http://schemas.openxmlformats.org/officeDocument/2006/relationships/image" Target="../media/image15.jpg"/><Relationship Id="rId5" Type="http://schemas.openxmlformats.org/officeDocument/2006/relationships/hyperlink" Target="www/boundless.com/image/strikers-shield?campaign_content=book_298_chapter_20&amp;campaign_term=U.S.+History&amp;utm_campaign=powerpoint&amp;utm_medium=direct&amp;utm_source=boundless" TargetMode="External"/><Relationship Id="rId4" Type="http://schemas.openxmlformats.org/officeDocument/2006/relationships/hyperlink" Target="http://en.wikipedia.org/wiki/File:Homestead_strike_Carnegie_shield.jpg"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29.xml"/><Relationship Id="rId6" Type="http://schemas.openxmlformats.org/officeDocument/2006/relationships/image" Target="../media/image16.jpg"/><Relationship Id="rId5" Type="http://schemas.openxmlformats.org/officeDocument/2006/relationships/hyperlink" Target="www/boundless.com/image/the-new-missionary-conference-1898?campaign_content=book_298_chapter_20&amp;campaign_term=U.S.+History&amp;utm_campaign=powerpoint&amp;utm_medium=direct&amp;utm_source=boundless" TargetMode="External"/><Relationship Id="rId4" Type="http://schemas.openxmlformats.org/officeDocument/2006/relationships/hyperlink" Target="http://books.google.com/books?id=sW7UAAAAMAAJ&amp;pg=PA5&amp;dq=american+imperialism&amp;hl=en&amp;sa=X&amp;ei=yefET_7qH8nE2gW03-R7&amp;ved=0CFgQ6AEwBDgo#v=onepage&amp;q=american%2520imperialism&amp;f=false"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6.jpg"/><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30.xml"/><Relationship Id="rId6" Type="http://schemas.openxmlformats.org/officeDocument/2006/relationships/image" Target="../media/image17.jpg"/><Relationship Id="rId5" Type="http://schemas.openxmlformats.org/officeDocument/2006/relationships/hyperlink" Target="www/boundless.com/image/billion-dollar-congress?campaign_content=book_298_chapter_20&amp;campaign_term=U.S.+History&amp;utm_campaign=powerpoint&amp;utm_medium=direct&amp;utm_source=boundless" TargetMode="External"/><Relationship Id="rId4" Type="http://schemas.openxmlformats.org/officeDocument/2006/relationships/hyperlink" Target="http://en.wikipedia.org/wiki/File:Billion_dollar_Congress.jpg"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31.xml"/><Relationship Id="rId6" Type="http://schemas.openxmlformats.org/officeDocument/2006/relationships/image" Target="../media/image9.jpg"/><Relationship Id="rId5" Type="http://schemas.openxmlformats.org/officeDocument/2006/relationships/hyperlink" Target="www/boundless.com/image/from-the-old-to-the-new-world?campaign_content=book_298_chapter_20&amp;campaign_term=U.S.+History&amp;utm_campaign=powerpoint&amp;utm_medium=direct&amp;utm_source=boundless" TargetMode="External"/><Relationship Id="rId4" Type="http://schemas.openxmlformats.org/officeDocument/2006/relationships/hyperlink" Target="http://en.wikipedia.org/wiki/File:Germans-emigrate-1874.jpg"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32.xml"/><Relationship Id="rId6" Type="http://schemas.openxmlformats.org/officeDocument/2006/relationships/image" Target="../media/image18.jpg"/><Relationship Id="rId5" Type="http://schemas.openxmlformats.org/officeDocument/2006/relationships/hyperlink" Target="www/boundless.com/image/portraits-of-the-haymarket-martyrs?campaign_content=book_298_chapter_20&amp;campaign_term=U.S.+History&amp;utm_campaign=powerpoint&amp;utm_medium=direct&amp;utm_source=boundless" TargetMode="External"/><Relationship Id="rId4" Type="http://schemas.openxmlformats.org/officeDocument/2006/relationships/hyperlink" Target="http://en.wikipedia.org/wiki/File:ChicagoAnarchists.jpg"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33.xml"/><Relationship Id="rId6" Type="http://schemas.openxmlformats.org/officeDocument/2006/relationships/image" Target="../media/image19.jpg"/><Relationship Id="rId5" Type="http://schemas.openxmlformats.org/officeDocument/2006/relationships/hyperlink" Target="www/boundless.com/image/new-york-s-new-solar-system?campaign_content=book_298_chapter_20&amp;campaign_term=U.S.+History&amp;utm_campaign=powerpoint&amp;utm_medium=direct&amp;utm_source=boundless" TargetMode="External"/><Relationship Id="rId4" Type="http://schemas.openxmlformats.org/officeDocument/2006/relationships/hyperlink" Target="http://en.wikipedia.org/wiki/File:New_York%27s_New_Solar_System2.jpg"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34.xml"/><Relationship Id="rId6" Type="http://schemas.openxmlformats.org/officeDocument/2006/relationships/image" Target="../media/image20.jpg"/><Relationship Id="rId5" Type="http://schemas.openxmlformats.org/officeDocument/2006/relationships/hyperlink" Target="www/boundless.com/image/bon-ton-burlesquers-365-days-ahead-of-them-all?campaign_content=book_298_chapter_20&amp;campaign_term=U.S.+History&amp;utm_campaign=powerpoint&amp;utm_medium=direct&amp;utm_source=boundless" TargetMode="External"/><Relationship Id="rId4" Type="http://schemas.openxmlformats.org/officeDocument/2006/relationships/hyperlink" Target="http://en.wikipedia.org/wiki/File:Bon-Ton_Burlesquers2.jpg"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35.xml"/><Relationship Id="rId6" Type="http://schemas.openxmlformats.org/officeDocument/2006/relationships/image" Target="../media/image21.gif"/><Relationship Id="rId5" Type="http://schemas.openxmlformats.org/officeDocument/2006/relationships/hyperlink" Target="www/boundless.com/image/johnson-county-war-invaders-1892?campaign_content=book_298_chapter_20&amp;campaign_term=U.S.+History&amp;utm_campaign=powerpoint&amp;utm_medium=direct&amp;utm_source=boundless" TargetMode="External"/><Relationship Id="rId4" Type="http://schemas.openxmlformats.org/officeDocument/2006/relationships/hyperlink" Target="http://en.wikipedia.org/wiki/File:Invaders.gif"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36.xml"/><Relationship Id="rId6" Type="http://schemas.openxmlformats.org/officeDocument/2006/relationships/image" Target="../media/image22.jpg"/><Relationship Id="rId5" Type="http://schemas.openxmlformats.org/officeDocument/2006/relationships/hyperlink" Target="www/boundless.com/image/midway-white-city-amusement-park-worcester-massachusetts-1908?campaign_content=book_298_chapter_20&amp;campaign_term=U.S.+History&amp;utm_campaign=powerpoint&amp;utm_medium=direct&amp;utm_source=boundless" TargetMode="External"/><Relationship Id="rId4" Type="http://schemas.openxmlformats.org/officeDocument/2006/relationships/hyperlink" Target="http://en.wikipedia.org/wiki/File:White_city_amusement_park_1.jpg"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37.xml"/><Relationship Id="rId6" Type="http://schemas.openxmlformats.org/officeDocument/2006/relationships/image" Target="../media/image13.jpg"/><Relationship Id="rId5" Type="http://schemas.openxmlformats.org/officeDocument/2006/relationships/hyperlink" Target="www/boundless.com/image/ten-thousand-miles-from-tip-to-tip?campaign_content=book_298_chapter_20&amp;campaign_term=U.S.+History&amp;utm_campaign=powerpoint&amp;utm_medium=direct&amp;utm_source=boundless" TargetMode="External"/><Relationship Id="rId4" Type="http://schemas.openxmlformats.org/officeDocument/2006/relationships/hyperlink" Target="http://upload.wikimedia.org/wikipedia/commons/0/08/10kMiles.JPG"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38.xml"/><Relationship Id="rId6" Type="http://schemas.openxmlformats.org/officeDocument/2006/relationships/image" Target="../media/image23.jpg"/><Relationship Id="rId5" Type="http://schemas.openxmlformats.org/officeDocument/2006/relationships/hyperlink" Target="www/boundless.com/image/school-begins-uncle-sam-to-his-new-class-in-civilization-now-children-you-ve-got-to-learn-these-lessons-whether-you-want-to-or-not-but-just-take-a-look-at-the-class-ahead-of-you-and-remember-that-in-a-little-while-you-will-feel-as-glad-to-be-here-as-they-are?campaign_content=book_298_chapter_20&amp;campaign_term=U.S.+History&amp;utm_campaign=powerpoint&amp;utm_medium=direct&amp;utm_source=boundless" TargetMode="External"/><Relationship Id="rId4" Type="http://schemas.openxmlformats.org/officeDocument/2006/relationships/hyperlink" Target="http://upload.wikimedia.org/wikipedia/commons/e/e7/School_Begins_1-25-1899.JPG"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39.xml"/><Relationship Id="rId6" Type="http://schemas.openxmlformats.org/officeDocument/2006/relationships/image" Target="../media/image24.jpg"/><Relationship Id="rId5" Type="http://schemas.openxmlformats.org/officeDocument/2006/relationships/hyperlink" Target="www/boundless.com/image/army-buffalo-soldier?campaign_content=book_298_chapter_20&amp;campaign_term=U.S.+History&amp;utm_campaign=powerpoint&amp;utm_medium=direct&amp;utm_source=boundless" TargetMode="External"/><Relationship Id="rId4" Type="http://schemas.openxmlformats.org/officeDocument/2006/relationships/hyperlink" Target="http://en.wikipedia.org/wiki/File:Army_buffalo_soldiers.jpg"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www/boundless.com/u-s-history?campaign_content=book_298_chapter_20&amp;campaign_term=U.S.+History&amp;utm_campaign=powerpoint&amp;utm_medium=direct&amp;utm_source=boundless" TargetMode="External"/><Relationship Id="rId7" Type="http://schemas.openxmlformats.org/officeDocument/2006/relationships/image" Target="../media/image9.jp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40.xml"/><Relationship Id="rId6" Type="http://schemas.openxmlformats.org/officeDocument/2006/relationships/image" Target="../media/image25.jpg"/><Relationship Id="rId5" Type="http://schemas.openxmlformats.org/officeDocument/2006/relationships/hyperlink" Target="www/boundless.com/image/omaha-monument-to-pioneer-women?campaign_content=book_298_chapter_20&amp;campaign_term=U.S.+History&amp;utm_campaign=powerpoint&amp;utm_medium=direct&amp;utm_source=boundless" TargetMode="External"/><Relationship Id="rId4" Type="http://schemas.openxmlformats.org/officeDocument/2006/relationships/hyperlink" Target="http://commons.wikimedia.org/wiki/File:Pioneer_Women_Group.jpg"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41.xml"/><Relationship Id="rId6" Type="http://schemas.openxmlformats.org/officeDocument/2006/relationships/image" Target="../media/image26.jpg"/><Relationship Id="rId5" Type="http://schemas.openxmlformats.org/officeDocument/2006/relationships/hyperlink" Target="www/boundless.com/image/populist-logo?campaign_content=book_298_chapter_20&amp;campaign_term=U.S.+History&amp;utm_campaign=powerpoint&amp;utm_medium=direct&amp;utm_source=boundless" TargetMode="External"/><Relationship Id="rId4" Type="http://schemas.openxmlformats.org/officeDocument/2006/relationships/hyperlink" Target="http://en.wikipedia.org/wiki/File:Populist-logo.jpg"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42.xml"/><Relationship Id="rId6" Type="http://schemas.openxmlformats.org/officeDocument/2006/relationships/image" Target="../media/image27.png"/><Relationship Id="rId5" Type="http://schemas.openxmlformats.org/officeDocument/2006/relationships/hyperlink" Target="www/boundless.com/image/the-lecture-room-of-barnum-s-american-museum-1853?campaign_content=book_298_chapter_20&amp;campaign_term=U.S.+History&amp;utm_campaign=powerpoint&amp;utm_medium=direct&amp;utm_source=boundless" TargetMode="External"/><Relationship Id="rId4" Type="http://schemas.openxmlformats.org/officeDocument/2006/relationships/hyperlink" Target="http://en.wikipedia.org/wiki/File:BARNUM.png"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43.xml"/><Relationship Id="rId6" Type="http://schemas.openxmlformats.org/officeDocument/2006/relationships/image" Target="../media/image28.jpg"/><Relationship Id="rId5" Type="http://schemas.openxmlformats.org/officeDocument/2006/relationships/hyperlink" Target="www/boundless.com/image/frick?campaign_content=book_298_chapter_20&amp;campaign_term=U.S.+History&amp;utm_campaign=powerpoint&amp;utm_medium=direct&amp;utm_source=boundless" TargetMode="External"/><Relationship Id="rId4" Type="http://schemas.openxmlformats.org/officeDocument/2006/relationships/hyperlink" Target="http://en.wikipedia.org/wiki/File:Henry_Clay_Frick.jpg"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44.xml"/><Relationship Id="rId6" Type="http://schemas.openxmlformats.org/officeDocument/2006/relationships/image" Target="../media/image29.jpg"/><Relationship Id="rId5" Type="http://schemas.openxmlformats.org/officeDocument/2006/relationships/hyperlink" Target="www/boundless.com/image/chief-quanah-parker-of-the-kwahadi-comanche?campaign_content=book_298_chapter_20&amp;campaign_term=U.S.+History&amp;utm_campaign=powerpoint&amp;utm_medium=direct&amp;utm_source=boundless" TargetMode="External"/><Relationship Id="rId4" Type="http://schemas.openxmlformats.org/officeDocument/2006/relationships/hyperlink" Target="http://en.wikipedia.org/wiki/File:Chief_Quanah_Parker_of_the_Kwahadi_Comanche2.jpg"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45.xml"/><Relationship Id="rId6" Type="http://schemas.openxmlformats.org/officeDocument/2006/relationships/image" Target="../media/image11.jpg"/><Relationship Id="rId5" Type="http://schemas.openxmlformats.org/officeDocument/2006/relationships/hyperlink" Target="www/boundless.com/image/a-group-of-vultures-waiting-for-the-storm-to-blow-over-let-us-prey?campaign_content=book_298_chapter_20&amp;campaign_term=U.S.+History&amp;utm_campaign=powerpoint&amp;utm_medium=direct&amp;utm_source=boundless" TargetMode="External"/><Relationship Id="rId4" Type="http://schemas.openxmlformats.org/officeDocument/2006/relationships/hyperlink" Target="http://en.wikipedia.org/wiki/File:1871_0923_vultures_200.jpg"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46.xml"/><Relationship Id="rId6" Type="http://schemas.openxmlformats.org/officeDocument/2006/relationships/image" Target="../media/image30.jpg"/><Relationship Id="rId5" Type="http://schemas.openxmlformats.org/officeDocument/2006/relationships/hyperlink" Target="www/boundless.com/image/1895-ad-for-weight-gain-product?campaign_content=book_298_chapter_20&amp;campaign_term=U.S.+History&amp;utm_campaign=powerpoint&amp;utm_medium=direct&amp;utm_source=boundless" TargetMode="External"/><Relationship Id="rId4" Type="http://schemas.openxmlformats.org/officeDocument/2006/relationships/hyperlink" Target="http://en.wikipedia.org/wiki/Advertising#History"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47.xml"/><Relationship Id="rId6" Type="http://schemas.openxmlformats.org/officeDocument/2006/relationships/image" Target="../media/image31.jpg"/><Relationship Id="rId5" Type="http://schemas.openxmlformats.org/officeDocument/2006/relationships/hyperlink" Target="www/boundless.com/image/protesting?campaign_content=book_298_chapter_20&amp;campaign_term=U.S.+History&amp;utm_campaign=powerpoint&amp;utm_medium=direct&amp;utm_source=boundless" TargetMode="External"/><Relationship Id="rId4" Type="http://schemas.openxmlformats.org/officeDocument/2006/relationships/hyperlink" Target="http://en.wikipedia.org/wiki/File:Abolish_child_slavery.jpg"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48.xml"/><Relationship Id="rId6" Type="http://schemas.openxmlformats.org/officeDocument/2006/relationships/image" Target="../media/image10.jpg"/><Relationship Id="rId5" Type="http://schemas.openxmlformats.org/officeDocument/2006/relationships/hyperlink" Target="www/boundless.com/image/camp-supply-stockade-1869?campaign_content=book_298_chapter_20&amp;campaign_term=U.S.+History&amp;utm_campaign=powerpoint&amp;utm_medium=direct&amp;utm_source=boundless" TargetMode="External"/><Relationship Id="rId4" Type="http://schemas.openxmlformats.org/officeDocument/2006/relationships/hyperlink" Target="http://en.wikipedia.org/wiki/File:Fsstockade.jpg"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creativecommons.org/licenses/by/3.0/" TargetMode="External"/><Relationship Id="rId2" Type="http://schemas.openxmlformats.org/officeDocument/2006/relationships/image" Target="../media/image5.png"/><Relationship Id="rId1" Type="http://schemas.openxmlformats.org/officeDocument/2006/relationships/slideLayout" Target="../slideLayouts/slideLayout49.xml"/><Relationship Id="rId6" Type="http://schemas.openxmlformats.org/officeDocument/2006/relationships/image" Target="../media/image32.jpg"/><Relationship Id="rId5" Type="http://schemas.openxmlformats.org/officeDocument/2006/relationships/hyperlink" Target="www/boundless.com/image/a-false-front-building-in-chesaw-washington?campaign_content=book_298_chapter_20&amp;campaign_term=U.S.+History&amp;utm_campaign=powerpoint&amp;utm_medium=direct&amp;utm_source=boundless" TargetMode="External"/><Relationship Id="rId4" Type="http://schemas.openxmlformats.org/officeDocument/2006/relationships/hyperlink" Target="http://en.wikipedia.org/wiki/File:Side_of_a_False_Front_Building_in_Chesaw_WA.jpg"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www.www/boundless.com/u-s-history?campaign_content=book_298_chapter_20&amp;campaign_term=U.S.+History&amp;utm_campaign=powerpoint&amp;utm_medium=direct&amp;utm_source=boundless" TargetMode="External"/><Relationship Id="rId7" Type="http://schemas.openxmlformats.org/officeDocument/2006/relationships/image" Target="../media/image8.jp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5.png"/><Relationship Id="rId9" Type="http://schemas.openxmlformats.org/officeDocument/2006/relationships/image" Target="../media/image13.jpg"/></Relationships>
</file>

<file path=ppt/slides/_rels/slide50.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50.xml"/><Relationship Id="rId6" Type="http://schemas.openxmlformats.org/officeDocument/2006/relationships/image" Target="../media/image33.jpg"/><Relationship Id="rId5" Type="http://schemas.openxmlformats.org/officeDocument/2006/relationships/hyperlink" Target="www/boundless.com/image/new-york-city-plan-for-entrance-to-central-park?campaign_content=book_298_chapter_20&amp;campaign_term=U.S.+History&amp;utm_campaign=powerpoint&amp;utm_medium=direct&amp;utm_source=boundless" TargetMode="External"/><Relationship Id="rId4" Type="http://schemas.openxmlformats.org/officeDocument/2006/relationships/hyperlink" Target="http://commons.wikimedia.org/wiki/File:New_York_City._Plan_for_Entrance_to_Central_Park_(3678964534).jpg"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51.xml"/><Relationship Id="rId6" Type="http://schemas.openxmlformats.org/officeDocument/2006/relationships/image" Target="../media/image34.jpg"/><Relationship Id="rId5" Type="http://schemas.openxmlformats.org/officeDocument/2006/relationships/hyperlink" Target="www/boundless.com/image/mcsorley-s-bar-1912?campaign_content=book_298_chapter_20&amp;campaign_term=U.S.+History&amp;utm_campaign=powerpoint&amp;utm_medium=direct&amp;utm_source=boundless" TargetMode="External"/><Relationship Id="rId4" Type="http://schemas.openxmlformats.org/officeDocument/2006/relationships/hyperlink" Target="http://en.wikipedia.org/wiki/File:McSorley%27s_Bar_1912_John_Sloan.jpg"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52.xml"/><Relationship Id="rId6" Type="http://schemas.openxmlformats.org/officeDocument/2006/relationships/image" Target="../media/image35.jpg"/><Relationship Id="rId5" Type="http://schemas.openxmlformats.org/officeDocument/2006/relationships/hyperlink" Target="www/boundless.com/image/shinn-henri-sloan?campaign_content=book_298_chapter_20&amp;campaign_term=U.S.+History&amp;utm_campaign=powerpoint&amp;utm_medium=direct&amp;utm_source=boundless" TargetMode="External"/><Relationship Id="rId4" Type="http://schemas.openxmlformats.org/officeDocument/2006/relationships/hyperlink" Target="http://en.wikipedia.org/wiki/File:Shinn_Henri_Sloan.jpg"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53.xml"/><Relationship Id="rId6" Type="http://schemas.openxmlformats.org/officeDocument/2006/relationships/image" Target="../media/image36.jpg"/><Relationship Id="rId5" Type="http://schemas.openxmlformats.org/officeDocument/2006/relationships/hyperlink" Target="www/boundless.com/image/patent-drawing-for-alexander-graham-bell-s-telephone?campaign_content=book_298_chapter_20&amp;campaign_term=U.S.+History&amp;utm_campaign=powerpoint&amp;utm_medium=direct&amp;utm_source=boundless" TargetMode="External"/><Relationship Id="rId4" Type="http://schemas.openxmlformats.org/officeDocument/2006/relationships/hyperlink" Target="http://en.wikipedia.org/wiki/File:TelephonePatentDrawingBell.jpg"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54.xml"/><Relationship Id="rId6" Type="http://schemas.openxmlformats.org/officeDocument/2006/relationships/image" Target="../media/image37.png"/><Relationship Id="rId5" Type="http://schemas.openxmlformats.org/officeDocument/2006/relationships/hyperlink" Target="www/boundless.com/image/cripple-creak-under-marshall-law?campaign_content=book_298_chapter_20&amp;campaign_term=U.S.+History&amp;utm_campaign=powerpoint&amp;utm_medium=direct&amp;utm_source=boundless" TargetMode="External"/><Relationship Id="rId4" Type="http://schemas.openxmlformats.org/officeDocument/2006/relationships/hyperlink" Target="http://en.wikipedia.org/wiki/File:Cc_martiallaw.png"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55.xml"/><Relationship Id="rId6" Type="http://schemas.openxmlformats.org/officeDocument/2006/relationships/image" Target="../media/image38.jpg"/><Relationship Id="rId5" Type="http://schemas.openxmlformats.org/officeDocument/2006/relationships/hyperlink" Target="www/boundless.com/image/1916-advertisement-for-the-united-fruit-company-steamship-line?campaign_content=book_298_chapter_20&amp;campaign_term=U.S.+History&amp;utm_campaign=powerpoint&amp;utm_medium=direct&amp;utm_source=boundless" TargetMode="External"/><Relationship Id="rId4" Type="http://schemas.openxmlformats.org/officeDocument/2006/relationships/hyperlink" Target="http://upload.wikimedia.org/wikipedia/commons/4/41/United_Fruit_Ad_1916.jpg"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56.xml"/><Relationship Id="rId6" Type="http://schemas.openxmlformats.org/officeDocument/2006/relationships/image" Target="../media/image39.jpg"/><Relationship Id="rId5" Type="http://schemas.openxmlformats.org/officeDocument/2006/relationships/hyperlink" Target="www/boundless.com/image/populism-in-the-west?campaign_content=book_298_chapter_20&amp;campaign_term=U.S.+History&amp;utm_campaign=powerpoint&amp;utm_medium=direct&amp;utm_source=boundless" TargetMode="External"/><Relationship Id="rId4" Type="http://schemas.openxmlformats.org/officeDocument/2006/relationships/hyperlink" Target="http://angam.ang.univie.ac.at/western2000/pres/wister/Bild1.jpg"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57.xml"/><Relationship Id="rId6" Type="http://schemas.openxmlformats.org/officeDocument/2006/relationships/image" Target="../media/image40.jpg"/><Relationship Id="rId5" Type="http://schemas.openxmlformats.org/officeDocument/2006/relationships/hyperlink" Target="www/boundless.com/image/frederick-winslow-taylor?campaign_content=book_298_chapter_20&amp;campaign_term=U.S.+History&amp;utm_campaign=powerpoint&amp;utm_medium=direct&amp;utm_source=boundless" TargetMode="External"/><Relationship Id="rId4" Type="http://schemas.openxmlformats.org/officeDocument/2006/relationships/hyperlink" Target="http://en.wikipedia.org/wiki/File:Frederick_Winslow_Taylor_crop.jpg"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58.xml"/><Relationship Id="rId6" Type="http://schemas.openxmlformats.org/officeDocument/2006/relationships/image" Target="../media/image41.jpg"/><Relationship Id="rId5" Type="http://schemas.openxmlformats.org/officeDocument/2006/relationships/hyperlink" Target="www/boundless.com/image/bernard-gilliam-phryne-before-the-chicago-tribunal?campaign_content=book_298_chapter_20&amp;campaign_term=U.S.+History&amp;utm_campaign=powerpoint&amp;utm_medium=direct&amp;utm_source=boundless" TargetMode="External"/><Relationship Id="rId4" Type="http://schemas.openxmlformats.org/officeDocument/2006/relationships/hyperlink" Target="http://en.wikipedia.org/wiki/File:Bernard_Gilliam_-_Phryne_before_the_Chicago_Tribunal.jpg"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59.xml"/><Relationship Id="rId6" Type="http://schemas.openxmlformats.org/officeDocument/2006/relationships/image" Target="../media/image42.jpg"/><Relationship Id="rId5" Type="http://schemas.openxmlformats.org/officeDocument/2006/relationships/hyperlink" Target="www/boundless.com/image/filipino-soldiers-outside-manila-1899?campaign_content=book_298_chapter_20&amp;campaign_term=U.S.+History&amp;utm_campaign=powerpoint&amp;utm_medium=direct&amp;utm_source=boundless" TargetMode="External"/><Relationship Id="rId4" Type="http://schemas.openxmlformats.org/officeDocument/2006/relationships/hyperlink" Target="http://upload.wikimedia.org/wikipedia/commons/0/0b/Filipino_soldiers_outside_Manila_1899.jp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Layout" Target="../slideLayouts/slideLayout6.xml"/><Relationship Id="rId5" Type="http://schemas.openxmlformats.org/officeDocument/2006/relationships/hyperlink" Target="http://www.www/boundless.com/u-s-history?campaign_content=book_298_chapter_20&amp;campaign_term=U.S.+History&amp;utm_campaign=powerpoint&amp;utm_medium=direct&amp;utm_source=boundless" TargetMode="External"/><Relationship Id="rId4" Type="http://schemas.openxmlformats.org/officeDocument/2006/relationships/image" Target="../media/image1.png"/></Relationships>
</file>

<file path=ppt/slides/_rels/slide60.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60.xml"/><Relationship Id="rId6" Type="http://schemas.openxmlformats.org/officeDocument/2006/relationships/image" Target="../media/image43.jpg"/><Relationship Id="rId5" Type="http://schemas.openxmlformats.org/officeDocument/2006/relationships/hyperlink" Target="www/boundless.com/image/the-battle-of-manilla-on-february-4-1899?campaign_content=book_298_chapter_20&amp;campaign_term=U.S.+History&amp;utm_campaign=powerpoint&amp;utm_medium=direct&amp;utm_source=boundless" TargetMode="External"/><Relationship Id="rId4" Type="http://schemas.openxmlformats.org/officeDocument/2006/relationships/hyperlink" Target="http://upload.wikimedia.org/wikipedia/commons/9/9a/Fil-American_War_Feb_04%2C1899.jpg"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61.xml"/><Relationship Id="rId6" Type="http://schemas.openxmlformats.org/officeDocument/2006/relationships/image" Target="../media/image44.jpg"/><Relationship Id="rId5" Type="http://schemas.openxmlformats.org/officeDocument/2006/relationships/hyperlink" Target="www/boundless.com/image/shinn-self-portrain?campaign_content=book_298_chapter_20&amp;campaign_term=U.S.+History&amp;utm_campaign=powerpoint&amp;utm_medium=direct&amp;utm_source=boundless" TargetMode="External"/><Relationship Id="rId4" Type="http://schemas.openxmlformats.org/officeDocument/2006/relationships/hyperlink" Target="http://en.wikipedia.org/wiki/File:Shinnportrait.jpg"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62.xml"/><Relationship Id="rId6" Type="http://schemas.openxmlformats.org/officeDocument/2006/relationships/image" Target="../media/image45.jpg"/><Relationship Id="rId5" Type="http://schemas.openxmlformats.org/officeDocument/2006/relationships/hyperlink" Target="www/boundless.com/image/wainwright-building-chicago?campaign_content=book_298_chapter_20&amp;campaign_term=U.S.+History&amp;utm_campaign=powerpoint&amp;utm_medium=direct&amp;utm_source=boundless" TargetMode="External"/><Relationship Id="rId4" Type="http://schemas.openxmlformats.org/officeDocument/2006/relationships/hyperlink" Target="http://en.wikipedia.org/wiki/File:Wainwright_building_st_louis_USA.jpg" TargetMode="External"/></Relationships>
</file>

<file path=ppt/slides/_rels/slide63.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63.xml"/><Relationship Id="rId6" Type="http://schemas.openxmlformats.org/officeDocument/2006/relationships/image" Target="../media/image46.jpg"/><Relationship Id="rId5" Type="http://schemas.openxmlformats.org/officeDocument/2006/relationships/hyperlink" Target="www/boundless.com/image/riding-central-park?campaign_content=book_298_chapter_20&amp;campaign_term=U.S.+History&amp;utm_campaign=powerpoint&amp;utm_medium=direct&amp;utm_source=boundless" TargetMode="External"/><Relationship Id="rId4" Type="http://schemas.openxmlformats.org/officeDocument/2006/relationships/hyperlink" Target="http://commons.wikimedia.org/wiki/File:Central_Park_New_York_City_New_York_16.jpg" TargetMode="External"/></Relationships>
</file>

<file path=ppt/slides/_rels/slide64.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64.xml"/><Relationship Id="rId6" Type="http://schemas.openxmlformats.org/officeDocument/2006/relationships/image" Target="../media/image47.jpg"/><Relationship Id="rId5" Type="http://schemas.openxmlformats.org/officeDocument/2006/relationships/hyperlink" Target="www/boundless.com/image/justice-rufus-wheeler-peckham?campaign_content=book_298_chapter_20&amp;campaign_term=U.S.+History&amp;utm_campaign=powerpoint&amp;utm_medium=direct&amp;utm_source=boundless" TargetMode="External"/><Relationship Id="rId4" Type="http://schemas.openxmlformats.org/officeDocument/2006/relationships/hyperlink" Target="http://en.wikipedia.org/wiki/File:Rufus_Wheeler_Peckham_cph.3b30513.jpg"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65.xml"/><Relationship Id="rId6" Type="http://schemas.openxmlformats.org/officeDocument/2006/relationships/image" Target="../media/image7.jpg"/><Relationship Id="rId5" Type="http://schemas.openxmlformats.org/officeDocument/2006/relationships/hyperlink" Target="www/boundless.com/image/the-breakers?campaign_content=book_298_chapter_20&amp;campaign_term=U.S.+History&amp;utm_campaign=powerpoint&amp;utm_medium=direct&amp;utm_source=boundless" TargetMode="External"/><Relationship Id="rId4" Type="http://schemas.openxmlformats.org/officeDocument/2006/relationships/hyperlink" Target="http://en.wikipedia.org/wiki/File:The_Breakers_Newport.jpg"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66.xml"/><Relationship Id="rId6" Type="http://schemas.openxmlformats.org/officeDocument/2006/relationships/image" Target="../media/image48.jpg"/><Relationship Id="rId5" Type="http://schemas.openxmlformats.org/officeDocument/2006/relationships/hyperlink" Target="www/boundless.com/image/finishing-the-first-transcontinental-railroad?campaign_content=book_298_chapter_20&amp;campaign_term=U.S.+History&amp;utm_campaign=powerpoint&amp;utm_medium=direct&amp;utm_source=boundless" TargetMode="External"/><Relationship Id="rId4" Type="http://schemas.openxmlformats.org/officeDocument/2006/relationships/hyperlink" Target="http://en.wikipedia.org/wiki/File:69workmen.jpg"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49.jpg"/><Relationship Id="rId5" Type="http://schemas.openxmlformats.org/officeDocument/2006/relationships/hyperlink" Target="www/boundless.com/image/coxey-leading-army?campaign_content=book_298_chapter_20&amp;campaign_term=U.S.+History&amp;utm_campaign=powerpoint&amp;utm_medium=direct&amp;utm_source=boundless" TargetMode="External"/><Relationship Id="rId4" Type="http://schemas.openxmlformats.org/officeDocument/2006/relationships/hyperlink" Target="http://en.wikipedia.org/wiki/File:Coxey_commonweal_army_brightwood_leaving.jpg" TargetMode="External"/></Relationships>
</file>

<file path=ppt/slides/_rels/slide68.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68.xml"/><Relationship Id="rId6" Type="http://schemas.openxmlformats.org/officeDocument/2006/relationships/image" Target="../media/image50.gif"/><Relationship Id="rId5" Type="http://schemas.openxmlformats.org/officeDocument/2006/relationships/hyperlink" Target="www/boundless.com/image/sorting-refuse-at-an-incinerating-plant-new-york-city?campaign_content=book_298_chapter_20&amp;campaign_term=U.S.+History&amp;utm_campaign=powerpoint&amp;utm_medium=direct&amp;utm_source=boundless" TargetMode="External"/><Relationship Id="rId4" Type="http://schemas.openxmlformats.org/officeDocument/2006/relationships/hyperlink" Target="http://memory.loc.gov/cgi-bin/query/r?ammem/papr:@filreq(@field(NUMBER+@band(lcmp002+m2a45833))+@field(COLLID+workleis))"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69.xml"/><Relationship Id="rId6" Type="http://schemas.openxmlformats.org/officeDocument/2006/relationships/image" Target="../media/image51.jpg"/><Relationship Id="rId5" Type="http://schemas.openxmlformats.org/officeDocument/2006/relationships/hyperlink" Target="www/boundless.com/image/the-monroe-doctrine?campaign_content=book_298_chapter_20&amp;campaign_term=U.S.+History&amp;utm_campaign=powerpoint&amp;utm_medium=direct&amp;utm_source=boundless" TargetMode="External"/><Relationship Id="rId4" Type="http://schemas.openxmlformats.org/officeDocument/2006/relationships/hyperlink" Target="http://upload.wikimedia.org/wikipedia/commons/0/0b/Roosevelt_monroe_Doctrine_cartoon.jp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g"/><Relationship Id="rId1" Type="http://schemas.openxmlformats.org/officeDocument/2006/relationships/slideLayout" Target="../slideLayouts/slideLayout7.xml"/><Relationship Id="rId5" Type="http://schemas.openxmlformats.org/officeDocument/2006/relationships/hyperlink" Target="http://www.www/boundless.com/u-s-history?campaign_content=book_298_chapter_20&amp;campaign_term=U.S.+History&amp;utm_campaign=powerpoint&amp;utm_medium=direct&amp;utm_source=boundless" TargetMode="External"/><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70.xml"/><Relationship Id="rId6" Type="http://schemas.openxmlformats.org/officeDocument/2006/relationships/image" Target="../media/image52.jpg"/><Relationship Id="rId5" Type="http://schemas.openxmlformats.org/officeDocument/2006/relationships/hyperlink" Target="www/boundless.com/image/monroe-doctrine?campaign_content=book_298_chapter_20&amp;campaign_term=U.S.+History&amp;utm_campaign=powerpoint&amp;utm_medium=direct&amp;utm_source=boundless" TargetMode="External"/><Relationship Id="rId4" Type="http://schemas.openxmlformats.org/officeDocument/2006/relationships/hyperlink" Target="http://upload.wikimedia.org/wikipedia/commons/a/ad/Monroe_doctrine.jpg"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71.xml"/><Relationship Id="rId6" Type="http://schemas.openxmlformats.org/officeDocument/2006/relationships/image" Target="../media/image53.jpg"/><Relationship Id="rId5" Type="http://schemas.openxmlformats.org/officeDocument/2006/relationships/hyperlink" Target="www/boundless.com/image/fannie-porter-san-antonio-madam-c-1900?campaign_content=book_298_chapter_20&amp;campaign_term=U.S.+History&amp;utm_campaign=powerpoint&amp;utm_medium=direct&amp;utm_source=boundless" TargetMode="External"/><Relationship Id="rId4" Type="http://schemas.openxmlformats.org/officeDocument/2006/relationships/hyperlink" Target="http://en.wikipedia.org/wiki/File:FanniePorter.jpg"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72.xml"/><Relationship Id="rId6" Type="http://schemas.openxmlformats.org/officeDocument/2006/relationships/image" Target="../media/image54.jpg"/><Relationship Id="rId5" Type="http://schemas.openxmlformats.org/officeDocument/2006/relationships/hyperlink" Target="www/boundless.com/image/stamp-national-grange?campaign_content=book_298_chapter_20&amp;campaign_term=U.S.+History&amp;utm_campaign=powerpoint&amp;utm_medium=direct&amp;utm_source=boundless" TargetMode="External"/><Relationship Id="rId4" Type="http://schemas.openxmlformats.org/officeDocument/2006/relationships/hyperlink" Target="http://upload.wikimedia.org/wikipedia/commons/thumb/7/76/Stamp-national_grange.jpg/150px-Stamp-national_grange.jpg" TargetMode="External"/></Relationships>
</file>

<file path=ppt/slides/_rels/slide73.xml.rels><?xml version="1.0" encoding="UTF-8" standalone="yes"?>
<Relationships xmlns="http://schemas.openxmlformats.org/package/2006/relationships"><Relationship Id="rId3" Type="http://schemas.openxmlformats.org/officeDocument/2006/relationships/hyperlink" Target="https://www.boundless.com/terms/" TargetMode="External"/><Relationship Id="rId2" Type="http://schemas.openxmlformats.org/officeDocument/2006/relationships/image" Target="../media/image5.png"/><Relationship Id="rId1" Type="http://schemas.openxmlformats.org/officeDocument/2006/relationships/slideLayout" Target="../slideLayouts/slideLayout73.xml"/><Relationship Id="rId6" Type="http://schemas.openxmlformats.org/officeDocument/2006/relationships/image" Target="../media/image55.jpg"/><Relationship Id="rId5" Type="http://schemas.openxmlformats.org/officeDocument/2006/relationships/hyperlink" Target="www/boundless.com/image/19th-century-storekeeping-family-nantucket?campaign_content=book_298_chapter_20&amp;campaign_term=U.S.+History&amp;utm_campaign=powerpoint&amp;utm_medium=direct&amp;utm_source=boundless" TargetMode="External"/><Relationship Id="rId4" Type="http://schemas.openxmlformats.org/officeDocument/2006/relationships/hyperlink" Target="http://commons.wikimedia.org"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74.xml"/><Relationship Id="rId6" Type="http://schemas.openxmlformats.org/officeDocument/2006/relationships/image" Target="../media/image56.jpg"/><Relationship Id="rId5" Type="http://schemas.openxmlformats.org/officeDocument/2006/relationships/hyperlink" Target="www/boundless.com/image/child-laborers?campaign_content=book_298_chapter_20&amp;campaign_term=U.S.+History&amp;utm_campaign=powerpoint&amp;utm_medium=direct&amp;utm_source=boundless" TargetMode="External"/><Relationship Id="rId4" Type="http://schemas.openxmlformats.org/officeDocument/2006/relationships/hyperlink" Target="http://en.wikipedia.org/wiki/File:Mill_Children_in_Macon.jpg"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75.xml"/><Relationship Id="rId6" Type="http://schemas.openxmlformats.org/officeDocument/2006/relationships/image" Target="../media/image57.jpg"/><Relationship Id="rId5" Type="http://schemas.openxmlformats.org/officeDocument/2006/relationships/hyperlink" Target="www/boundless.com/image/1900-coca-cola-ad?campaign_content=book_298_chapter_20&amp;campaign_term=U.S.+History&amp;utm_campaign=powerpoint&amp;utm_medium=direct&amp;utm_source=boundless" TargetMode="External"/><Relationship Id="rId4" Type="http://schemas.openxmlformats.org/officeDocument/2006/relationships/hyperlink" Target="http://en.wikipedia.org/wiki/Advertising#History" TargetMode="External"/></Relationships>
</file>

<file path=ppt/slides/_rels/slide76.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76.xml"/><Relationship Id="rId6" Type="http://schemas.openxmlformats.org/officeDocument/2006/relationships/image" Target="../media/image58.gif"/><Relationship Id="rId5" Type="http://schemas.openxmlformats.org/officeDocument/2006/relationships/hyperlink" Target="www/boundless.com/image/farmers-alliance-pamphlets?campaign_content=book_298_chapter_20&amp;campaign_term=U.S.+History&amp;utm_campaign=powerpoint&amp;utm_medium=direct&amp;utm_source=boundless" TargetMode="External"/><Relationship Id="rId4" Type="http://schemas.openxmlformats.org/officeDocument/2006/relationships/hyperlink" Target="http://www.nebraskastudies.org/0600/media/0601_030201.gif"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77.xml"/><Relationship Id="rId6" Type="http://schemas.openxmlformats.org/officeDocument/2006/relationships/image" Target="../media/image59.jpg"/><Relationship Id="rId5" Type="http://schemas.openxmlformats.org/officeDocument/2006/relationships/hyperlink" Target="www/boundless.com/image/weltausstellung-chicago-brockhaus?campaign_content=book_298_chapter_20&amp;campaign_term=U.S.+History&amp;utm_campaign=powerpoint&amp;utm_medium=direct&amp;utm_source=boundless" TargetMode="External"/><Relationship Id="rId4" Type="http://schemas.openxmlformats.org/officeDocument/2006/relationships/hyperlink" Target="http://en.wikipedia.org/wiki/File:Weltausstellung-chicago_brockhaus.jpg" TargetMode="External"/></Relationships>
</file>

<file path=ppt/slides/_rels/slide78.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78.xml"/><Relationship Id="rId6" Type="http://schemas.openxmlformats.org/officeDocument/2006/relationships/image" Target="../media/image12.png"/><Relationship Id="rId5" Type="http://schemas.openxmlformats.org/officeDocument/2006/relationships/hyperlink" Target="www/boundless.com/image/logo-of-the-second-international-congress-of-eugenics-1921?campaign_content=book_298_chapter_20&amp;campaign_term=U.S.+History&amp;utm_campaign=powerpoint&amp;utm_medium=direct&amp;utm_source=boundless" TargetMode="External"/><Relationship Id="rId4" Type="http://schemas.openxmlformats.org/officeDocument/2006/relationships/hyperlink" Target="http://commons.wikimedia.org/wiki/File:Eugenics_congress_logo.png" TargetMode="External"/></Relationships>
</file>

<file path=ppt/slides/_rels/slide79.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79.xml"/><Relationship Id="rId6" Type="http://schemas.openxmlformats.org/officeDocument/2006/relationships/image" Target="../media/image60.jpg"/><Relationship Id="rId5" Type="http://schemas.openxmlformats.org/officeDocument/2006/relationships/hyperlink" Target="www/boundless.com/image/wobblies-membership-car?campaign_content=book_298_chapter_20&amp;campaign_term=U.S.+History&amp;utm_campaign=powerpoint&amp;utm_medium=direct&amp;utm_source=boundless" TargetMode="External"/><Relationship Id="rId4" Type="http://schemas.openxmlformats.org/officeDocument/2006/relationships/hyperlink" Target="http://en.wikipedia.org/wiki/File:IWW.jp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g"/><Relationship Id="rId1" Type="http://schemas.openxmlformats.org/officeDocument/2006/relationships/slideLayout" Target="../slideLayouts/slideLayout8.xml"/><Relationship Id="rId5" Type="http://schemas.openxmlformats.org/officeDocument/2006/relationships/hyperlink" Target="http://www.www/boundless.com/u-s-history?campaign_content=book_298_chapter_20&amp;campaign_term=U.S.+History&amp;utm_campaign=powerpoint&amp;utm_medium=direct&amp;utm_source=boundless" TargetMode="External"/><Relationship Id="rId4" Type="http://schemas.openxmlformats.org/officeDocument/2006/relationships/image" Target="../media/image1.png"/></Relationships>
</file>

<file path=ppt/slides/_rels/slide80.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80.xml"/><Relationship Id="rId6" Type="http://schemas.openxmlformats.org/officeDocument/2006/relationships/image" Target="../media/image61.png"/><Relationship Id="rId5" Type="http://schemas.openxmlformats.org/officeDocument/2006/relationships/hyperlink" Target="www/boundless.com/image/women-workers-1887?campaign_content=book_298_chapter_20&amp;campaign_term=U.S.+History&amp;utm_campaign=powerpoint&amp;utm_medium=direct&amp;utm_source=boundless" TargetMode="External"/><Relationship Id="rId4" Type="http://schemas.openxmlformats.org/officeDocument/2006/relationships/hyperlink" Target="http://commons.wikimedia.org/wiki/Category:Women_at_work_in_art" TargetMode="External"/></Relationships>
</file>

<file path=ppt/slides/_rels/slide81.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81.xml"/><Relationship Id="rId6" Type="http://schemas.openxmlformats.org/officeDocument/2006/relationships/image" Target="../media/image62.gif"/><Relationship Id="rId5" Type="http://schemas.openxmlformats.org/officeDocument/2006/relationships/hyperlink" Target="www/boundless.com/image/knights-of-labor-seal?campaign_content=book_298_chapter_20&amp;campaign_term=U.S.+History&amp;utm_campaign=powerpoint&amp;utm_medium=direct&amp;utm_source=boundless" TargetMode="External"/><Relationship Id="rId4" Type="http://schemas.openxmlformats.org/officeDocument/2006/relationships/hyperlink" Target="http://en.wikipedia.org/wiki/File:Knights_of_labor_seal.gif" TargetMode="External"/></Relationships>
</file>

<file path=ppt/slides/_rels/slide82.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82.xml"/><Relationship Id="rId6" Type="http://schemas.openxmlformats.org/officeDocument/2006/relationships/image" Target="../media/image63.jpg"/><Relationship Id="rId5" Type="http://schemas.openxmlformats.org/officeDocument/2006/relationships/hyperlink" Target="www/boundless.com/image/tenements-in-new-york?campaign_content=book_298_chapter_20&amp;campaign_term=U.S.+History&amp;utm_campaign=powerpoint&amp;utm_medium=direct&amp;utm_source=boundless" TargetMode="External"/><Relationship Id="rId4" Type="http://schemas.openxmlformats.org/officeDocument/2006/relationships/hyperlink" Target="http://en.wikipedia.org/wiki/File:Yard_of_a_tenement_at_Park_Ave._LOC_det.4a28182.jpg" TargetMode="External"/></Relationships>
</file>

<file path=ppt/slides/_rels/slide83.xml.rels><?xml version="1.0" encoding="UTF-8" standalone="yes"?>
<Relationships xmlns="http://schemas.openxmlformats.org/package/2006/relationships"><Relationship Id="rId3" Type="http://schemas.openxmlformats.org/officeDocument/2006/relationships/hyperlink" Target="http://creativecommons.org/licenses/by-sa/3.0/" TargetMode="External"/><Relationship Id="rId2" Type="http://schemas.openxmlformats.org/officeDocument/2006/relationships/image" Target="../media/image5.png"/><Relationship Id="rId1" Type="http://schemas.openxmlformats.org/officeDocument/2006/relationships/slideLayout" Target="../slideLayouts/slideLayout83.xml"/><Relationship Id="rId6" Type="http://schemas.openxmlformats.org/officeDocument/2006/relationships/image" Target="../media/image64.jpg"/><Relationship Id="rId5" Type="http://schemas.openxmlformats.org/officeDocument/2006/relationships/hyperlink" Target="www/boundless.com/image/burning-of-the-pittsburg-railroad-and-union-depot?campaign_content=book_298_chapter_20&amp;campaign_term=U.S.+History&amp;utm_campaign=powerpoint&amp;utm_medium=direct&amp;utm_source=boundless" TargetMode="External"/><Relationship Id="rId4" Type="http://schemas.openxmlformats.org/officeDocument/2006/relationships/hyperlink" Target="http://en.wikipedia.org/wiki/File:Harpers_8_11_1877_Steeple_View_of_Pittsburgh_Conflagaration.jpg" TargetMode="External"/></Relationships>
</file>

<file path=ppt/slides/_rels/slide84.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84.xml"/><Relationship Id="rId6" Type="http://schemas.openxmlformats.org/officeDocument/2006/relationships/image" Target="../media/image65.png"/><Relationship Id="rId5" Type="http://schemas.openxmlformats.org/officeDocument/2006/relationships/hyperlink" Target="www/boundless.com/image/lakota-sioux-chief-gall-1880s?campaign_content=book_298_chapter_20&amp;campaign_term=U.S.+History&amp;utm_campaign=powerpoint&amp;utm_medium=direct&amp;utm_source=boundless" TargetMode="External"/><Relationship Id="rId4" Type="http://schemas.openxmlformats.org/officeDocument/2006/relationships/hyperlink" Target="http://commons.wikimedia.org/wiki/File:Chief_Gall.png" TargetMode="External"/></Relationships>
</file>

<file path=ppt/slides/_rels/slide85.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85.xml"/><Relationship Id="rId6" Type="http://schemas.openxmlformats.org/officeDocument/2006/relationships/image" Target="../media/image66.jpg"/><Relationship Id="rId5" Type="http://schemas.openxmlformats.org/officeDocument/2006/relationships/hyperlink" Target="www/boundless.com/image/arthur-nycustoms-house-cartoon?campaign_content=book_298_chapter_20&amp;campaign_term=U.S.+History&amp;utm_campaign=powerpoint&amp;utm_medium=direct&amp;utm_source=boundless" TargetMode="External"/><Relationship Id="rId4" Type="http://schemas.openxmlformats.org/officeDocument/2006/relationships/hyperlink" Target="http://en.wikipedia.org/wiki/File:Arthur_NYcustoms_house_cartoon.jpg" TargetMode="External"/></Relationships>
</file>

<file path=ppt/slides/_rels/slide86.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5.png"/><Relationship Id="rId1" Type="http://schemas.openxmlformats.org/officeDocument/2006/relationships/slideLayout" Target="../slideLayouts/slideLayout86.xml"/><Relationship Id="rId6" Type="http://schemas.openxmlformats.org/officeDocument/2006/relationships/image" Target="../media/image67.jpg"/><Relationship Id="rId5" Type="http://schemas.openxmlformats.org/officeDocument/2006/relationships/hyperlink" Target="www/boundless.com/image/la-fallera-de-l-oncle-sam?campaign_content=book_298_chapter_20&amp;campaign_term=U.S.+History&amp;utm_campaign=powerpoint&amp;utm_medium=direct&amp;utm_source=boundless" TargetMode="External"/><Relationship Id="rId4" Type="http://schemas.openxmlformats.org/officeDocument/2006/relationships/hyperlink" Target="http://upload.wikimedia.org/wikipedia/commons/7/7e/La_fallera_de_l%27oncle_Sam.JPG" TargetMode="External"/></Relationships>
</file>

<file path=ppt/slides/_rels/slide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87.xml"/></Relationships>
</file>

<file path=ppt/slides/_rels/slide88.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88.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89.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Layout" Target="../slideLayouts/slideLayout9.xml"/><Relationship Id="rId5" Type="http://schemas.openxmlformats.org/officeDocument/2006/relationships/hyperlink" Target="http://www.www/boundless.com/u-s-history?campaign_content=book_298_chapter_20&amp;campaign_term=U.S.+History&amp;utm_campaign=powerpoint&amp;utm_medium=direct&amp;utm_source=boundless" TargetMode="External"/><Relationship Id="rId4" Type="http://schemas.openxmlformats.org/officeDocument/2006/relationships/image" Target="../media/image1.png"/></Relationships>
</file>

<file path=ppt/slides/_rels/slide90.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90.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91.xml"/></Relationships>
</file>

<file path=ppt/slides/_rels/slide92.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92.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93.xml"/></Relationships>
</file>

<file path=ppt/slides/_rels/slide94.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94.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9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95.xml"/></Relationships>
</file>

<file path=ppt/slides/_rels/slide96.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96.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9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97.xml"/></Relationships>
</file>

<file path=ppt/slides/_rels/slide98.xml.rels><?xml version="1.0" encoding="UTF-8" standalone="yes"?>
<Relationships xmlns="http://schemas.openxmlformats.org/package/2006/relationships"><Relationship Id="rId3" Type="http://schemas.openxmlformats.org/officeDocument/2006/relationships/hyperlink" Target="http://www.boundless.com" TargetMode="External"/><Relationship Id="rId2" Type="http://schemas.openxmlformats.org/officeDocument/2006/relationships/image" Target="../media/image5.png"/><Relationship Id="rId1" Type="http://schemas.openxmlformats.org/officeDocument/2006/relationships/slideLayout" Target="../slideLayouts/slideLayout98.xml"/><Relationship Id="rId5" Type="http://schemas.openxmlformats.org/officeDocument/2006/relationships/hyperlink" Target="http://www.boundless.com/" TargetMode="External"/><Relationship Id="rId4" Type="http://schemas.openxmlformats.org/officeDocument/2006/relationships/hyperlink" Target="http://creativecommons.org/licenses/by-sa/3.0/" TargetMode="External"/></Relationships>
</file>

<file path=ppt/slides/_rels/slide9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19200" y="4800600"/>
            <a:ext cx="3581400" cy="381000"/>
          </a:xfrm>
        </p:spPr>
        <p:txBody>
          <a:bodyPr/>
          <a:lstStyle/>
          <a:p>
            <a:r>
              <a:rPr lang="en-US" dirty="0" smtClean="0"/>
              <a:t>Boundless Lecture Slides</a:t>
            </a:r>
            <a:endParaRPr lang="en-US" dirty="0"/>
          </a:p>
        </p:txBody>
      </p:sp>
      <p:sp>
        <p:nvSpPr>
          <p:cNvPr id="4"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5"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6" name="Rectangle 8"/>
          <p:cNvSpPr>
            <a:spLocks/>
          </p:cNvSpPr>
          <p:nvPr/>
        </p:nvSpPr>
        <p:spPr bwMode="auto">
          <a:xfrm>
            <a:off x="4572000" y="6578600"/>
            <a:ext cx="3708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7"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 name="Rectangle 8"/>
          <p:cNvSpPr>
            <a:spLocks/>
          </p:cNvSpPr>
          <p:nvPr/>
        </p:nvSpPr>
        <p:spPr bwMode="auto">
          <a:xfrm>
            <a:off x="304800" y="65532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l"/>
            <a:r>
              <a:rPr lang="en-US" sz="1200" dirty="0" smtClean="0">
                <a:solidFill>
                  <a:srgbClr val="828282"/>
                </a:solidFill>
                <a:latin typeface="Arial" charset="0"/>
                <a:ea typeface="ＭＳ Ｐゴシック" charset="0"/>
                <a:sym typeface="Helvetica Neue" charset="0"/>
              </a:rPr>
              <a:t>Available on the Boundless Teaching Platform</a:t>
            </a:r>
            <a:endParaRPr lang="en-US" sz="1200" dirty="0">
              <a:solidFill>
                <a:srgbClr val="828282"/>
              </a:solidFill>
              <a:latin typeface="Arial" charset="0"/>
              <a:ea typeface="ＭＳ Ｐゴシック" charset="0"/>
              <a:sym typeface="Helvetica Neue" charset="0"/>
            </a:endParaRPr>
          </a:p>
        </p:txBody>
      </p:sp>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106988"/>
            <a:ext cx="4648200" cy="67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Tree>
    <p:extLst>
      <p:ext uri="{BB962C8B-B14F-4D97-AF65-F5344CB8AC3E}">
        <p14:creationId xmlns:p14="http://schemas.microsoft.com/office/powerpoint/2010/main" val="242531289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ction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447800"/>
            <a:ext cx="2768600" cy="2768600"/>
          </a:xfrm>
          <a:prstGeom prst="rect">
            <a:avLst/>
          </a:prstGeom>
        </p:spPr>
      </p:pic>
      <p:sp>
        <p:nvSpPr>
          <p:cNvPr id="22" name="Text Placeholder 21"/>
          <p:cNvSpPr>
            <a:spLocks noGrp="1"/>
          </p:cNvSpPr>
          <p:nvPr>
            <p:ph type="body" sz="quarter" idx="10"/>
          </p:nvPr>
        </p:nvSpPr>
        <p:spPr>
          <a:xfrm>
            <a:off x="3231005" y="1371600"/>
            <a:ext cx="5664901" cy="4800600"/>
          </a:xfrm>
        </p:spPr>
        <p:txBody>
          <a:bodyPr/>
          <a:lstStyle/>
          <a:p>
            <a:pPr marL="115888" indent="-115888"/>
            <a:r>
              <a:rPr lang="en-US" dirty="0" smtClean="0"/>
              <a:t>The Rise of Unions</a:t>
            </a:r>
          </a:p>
          <a:p>
            <a:pPr marL="115888" indent="-115888"/>
            <a:r>
              <a:rPr lang="en-US" dirty="0" smtClean="0"/>
              <a:t>Anarchism</a:t>
            </a:r>
          </a:p>
          <a:p>
            <a:pPr marL="115888" indent="-115888"/>
            <a:r>
              <a:rPr lang="en-US" dirty="0"/>
              <a:t>Socialism and the Unions </a:t>
            </a:r>
            <a:endParaRPr lang="en-US" dirty="0" smtClean="0"/>
          </a:p>
          <a:p>
            <a:pPr marL="115888" indent="-115888"/>
            <a:r>
              <a:rPr lang="en-US" dirty="0"/>
              <a:t>The Working Woman </a:t>
            </a:r>
            <a:endParaRPr lang="en-US" dirty="0" smtClean="0"/>
          </a:p>
          <a:p>
            <a:pPr marL="115888" indent="-115888"/>
            <a:r>
              <a:rPr lang="en-US" dirty="0"/>
              <a:t>Child Labor </a:t>
            </a:r>
            <a:endParaRPr lang="en-US" dirty="0" smtClean="0"/>
          </a:p>
          <a:p>
            <a:pPr marL="115888" indent="-115888"/>
            <a:r>
              <a:rPr lang="en-US" dirty="0"/>
              <a:t>Coxey's Army </a:t>
            </a:r>
            <a:endParaRPr lang="en-US" dirty="0" smtClean="0"/>
          </a:p>
          <a:p>
            <a:pPr marL="115888" indent="-115888"/>
            <a:r>
              <a:rPr lang="en-US" dirty="0"/>
              <a:t>The Railroad Strikes </a:t>
            </a:r>
            <a:endParaRPr lang="en-US" dirty="0" smtClean="0"/>
          </a:p>
          <a:p>
            <a:pPr marL="115888" indent="-115888"/>
            <a:r>
              <a:rPr lang="en-US" dirty="0"/>
              <a:t>The Homestead Lockout </a:t>
            </a:r>
            <a:endParaRPr lang="en-US" dirty="0" smtClean="0"/>
          </a:p>
          <a:p>
            <a:pPr marL="115888" indent="-115888"/>
            <a:r>
              <a:rPr lang="en-US" dirty="0" smtClean="0"/>
              <a:t>The Cripple Creek Miners' Strike of 1894</a:t>
            </a:r>
          </a:p>
        </p:txBody>
      </p:sp>
      <p:sp>
        <p:nvSpPr>
          <p:cNvPr id="21" name="Title 20"/>
          <p:cNvSpPr>
            <a:spLocks noGrp="1"/>
          </p:cNvSpPr>
          <p:nvPr>
            <p:ph type="title"/>
          </p:nvPr>
        </p:nvSpPr>
        <p:spPr>
          <a:xfrm>
            <a:off x="152400" y="381000"/>
            <a:ext cx="8686800" cy="685800"/>
          </a:xfrm>
        </p:spPr>
        <p:txBody>
          <a:bodyPr/>
          <a:lstStyle/>
          <a:p>
            <a:r>
              <a:rPr lang="en-US" dirty="0" smtClean="0"/>
              <a:t>Labor and Domestic Tensions</a:t>
            </a:r>
            <a:endParaRPr lang="en-US" dirty="0"/>
          </a:p>
        </p:txBody>
      </p:sp>
      <p:sp>
        <p:nvSpPr>
          <p:cNvPr id="5"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 &gt; Labor and Domestic Tensions</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
        <p:nvSpPr>
          <p:cNvPr id="7" name="Line 6"/>
          <p:cNvSpPr>
            <a:spLocks noChangeShapeType="1"/>
          </p:cNvSpPr>
          <p:nvPr/>
        </p:nvSpPr>
        <p:spPr bwMode="auto">
          <a:xfrm>
            <a:off x="152400" y="1143000"/>
            <a:ext cx="87709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8"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1"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 name="Rectangle 8"/>
          <p:cNvSpPr>
            <a:spLocks/>
          </p:cNvSpPr>
          <p:nvPr/>
        </p:nvSpPr>
        <p:spPr bwMode="auto">
          <a:xfrm>
            <a:off x="3962400" y="64770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pic>
        <p:nvPicPr>
          <p:cNvPr id="1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0" name="Rectangle 10"/>
          <p:cNvSpPr>
            <a:spLocks/>
          </p:cNvSpPr>
          <p:nvPr/>
        </p:nvSpPr>
        <p:spPr bwMode="auto">
          <a:xfrm>
            <a:off x="1676400" y="6629400"/>
            <a:ext cx="66167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u="sng" dirty="0" smtClean="0">
                <a:solidFill>
                  <a:srgbClr val="FFFFFF"/>
                </a:solidFill>
                <a:latin typeface="Arial"/>
                <a:ea typeface="ＭＳ Ｐゴシック" charset="0"/>
                <a:cs typeface="Arial"/>
                <a:sym typeface="Helvetica Neue" charset="0"/>
                <a:hlinkClick r:id="rId5"/>
              </a:rPr>
              <a:t>www.www/boundless.com/u-s-history?campaign_content=book_298_chapter_20&amp;campaign_term=U.S.+History&amp;utm_campaign=powerpoint&amp;utm_medium=direct&amp;utm_source=boundless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Tree>
    <p:extLst>
      <p:ext uri="{BB962C8B-B14F-4D97-AF65-F5344CB8AC3E}">
        <p14:creationId xmlns:p14="http://schemas.microsoft.com/office/powerpoint/2010/main" val="3722857561"/>
      </p:ext>
    </p:extLst>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negative term "robber baron" describes a businessman whose practices often included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amassing a personal fortune which contributes positively to the country in some way.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increased productivity, expansion of markets, providing more jobs, or acts of philanthropy.</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offering products at low prices, buying out weaker competitors, then hiking prices higher still.</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legally charging tolls on ships traversing the Rhine without adding anything of value.</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factors contributed to the rapid urbanization of the late nineteenth century?</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Increasing factory businesses created many more job opportunities in cities.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All of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People began to flock from rural, farm areas, and from overseas in search of factory work.</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Mass transit systems allowed people to commute to work from further distances.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factors contributed to the rapid urbanization of the late nineteenth century?</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Increasing factory businesses created many more job opportunities in cities.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All of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People began to flock from rural, farm areas, and from overseas in search of factory work.</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Mass transit systems allowed people to commute to work from further distances.</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In response to dense and unsafe housing conditions, New York</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limited the height of steel frame skyscrapers because of safety issues with Elisha Otis's elevators.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constructed additional rookeries to accomodate the steady flow of new immigrants seeking housing.</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passed new rules setting a minimum population density at an average of 143 people per acre.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instituted regulations specifying windows, plumbing, and fire safety measures in every building.</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1905000" y="6477000"/>
            <a:ext cx="7137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51302196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In response to dense and unsafe housing conditions, New York</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limited the height of steel frame skyscrapers because of safety issues with Elisha Otis's elevators.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constructed additional rookeries to accomodate the steady flow of new immigrants seeking housing.</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passed new rules setting a minimum population density at an average of 143 people per acre.</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1"/>
                          </a:solidFill>
                          <a:effectLst/>
                          <a:sym typeface="Helvetica Neue" charset="0"/>
                        </a:rPr>
                        <a:t>D) instituted regulations specifying windows, plumbing, and fire safety measures in every building.</a:t>
                      </a:r>
                    </a:p>
                  </a:txBody>
                  <a:tcPr anchor="ctr">
                    <a:solidFill>
                      <a:schemeClr val="accent2"/>
                    </a:solidFill>
                  </a:tcPr>
                </a:tc>
              </a:tr>
            </a:tbl>
          </a:graphicData>
        </a:graphic>
      </p:graphicFrame>
    </p:spTree>
    <p:extLst>
      <p:ext uri="{BB962C8B-B14F-4D97-AF65-F5344CB8AC3E}">
        <p14:creationId xmlns:p14="http://schemas.microsoft.com/office/powerpoint/2010/main" val="3765199557"/>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Political machines fulfilled all of the following roles EXCEPT</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provided relief, security, and services to the crowds of newcomers who voted for them.</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allied with new immigrants by providing jobs, housing, and other benefits in exchange for votes.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maintained the power and wealth of their staunchest supporters, members of the established class.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gave lucrative government contracts and official positions to supporters.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Political machines fulfilled all of the following roles EXCEPT</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provided relief, security, and services to the crowds of newcomers who voted for them.</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allied with new immigrants by providing jobs, housing, and other benefits in exchange for votes.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maintained the power and wealth of their staunchest supporters, members of the established class.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gave lucrative government contracts and official positions to supporters.</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Rapid urbanization led to which of the following?</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Increased rates of disease and crime.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An increased reliance on agriculture by new immigrants.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More presidents with backgrounds in farming communities.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Decrease interest in the idea of environmental conservation.</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819400" y="6477000"/>
            <a:ext cx="6223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a:t>
            </a:r>
            <a:r>
              <a:rPr lang="en-US" sz="800" dirty="0" smtClean="0">
                <a:solidFill>
                  <a:srgbClr val="828282"/>
                </a:solidFill>
                <a:latin typeface="Arial" charset="0"/>
                <a:ea typeface="ＭＳ Ｐゴシック" charset="0"/>
                <a:sym typeface="Helvetica Neue" charset="0"/>
              </a:rPr>
              <a:t>yours </a:t>
            </a:r>
            <a:r>
              <a:rPr lang="en-US" sz="800" dirty="0">
                <a:solidFill>
                  <a:srgbClr val="828282"/>
                </a:solidFill>
                <a:latin typeface="Arial" charset="0"/>
                <a:ea typeface="ＭＳ Ｐゴシック" charset="0"/>
                <a:sym typeface="Helvetica Neue" charset="0"/>
              </a:rPr>
              <a:t>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rPr>
              <a:t>"Boundless." </a:t>
            </a:r>
            <a:r>
              <a:rPr lang="en-US" sz="800">
                <a:solidFill>
                  <a:srgbClr val="828282"/>
                </a:solidFill>
                <a:latin typeface="Arial" charset="0"/>
                <a:ea typeface="ＭＳ Ｐゴシック" charset="0"/>
                <a:sym typeface="Helvetica Neue" charset="0"/>
                <a:hlinkClick r:id="rId4"/>
              </a:rPr>
              <a:t>CC BY-SA 3.0</a:t>
            </a:r>
            <a:r>
              <a:rPr lang="en-US" sz="800">
                <a:solidFill>
                  <a:srgbClr val="828282"/>
                </a:solidFill>
                <a:latin typeface="Arial" charset="0"/>
                <a:ea typeface="ＭＳ Ｐゴシック" charset="0"/>
                <a:sym typeface="Helvetica Neue" charset="0"/>
              </a:rPr>
              <a:t> </a:t>
            </a:r>
            <a:r>
              <a:rPr lang="en-US" sz="800" smtClean="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622618411"/>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Rapid urbanization led to which of the following?</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A) Increased rates of disease and crime.</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An increased reliance on agriculture by new immigrants.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More presidents with backgrounds in farming communities.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Decrease interest in the idea of environmental conservation.</a:t>
                      </a:r>
                    </a:p>
                  </a:txBody>
                  <a:tcPr anchor="ctr">
                    <a:noFill/>
                  </a:tcPr>
                </a:tc>
              </a:tr>
            </a:tbl>
          </a:graphicData>
        </a:graphic>
      </p:graphicFrame>
    </p:spTree>
    <p:extLst>
      <p:ext uri="{BB962C8B-B14F-4D97-AF65-F5344CB8AC3E}">
        <p14:creationId xmlns:p14="http://schemas.microsoft.com/office/powerpoint/2010/main" val="2344577506"/>
      </p:ext>
    </p:ext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1893 World's Columbian Exposition symbolized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grandeur of the Victorian-era United Kingdom.</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greatness of New York City.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failure of American capitalism.</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emergent American exceptionalism and industrial optimism.</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ctionimage.jpg"/>
          <p:cNvPicPr>
            <a:picLocks noChangeAspect="1"/>
          </p:cNvPicPr>
          <p:nvPr/>
        </p:nvPicPr>
        <p:blipFill>
          <a:blip r:embed="rId2">
            <a:extLst>
              <a:ext uri="{8c7fc2634c00364091e487740e11b68d}">
                <a14:useLocalDpi xmlns:a14="http://schemas.microsoft.com/office/drawing/2010/main" xmlns="" val="0"/>
              </a:ext>
            </a:extLst>
          </a:blip>
          <a:stretch>
            <a:fillRect/>
          </a:stretch>
        </p:blipFill>
        <p:spPr>
          <a:xfrm>
            <a:off x="152400" y="1447800"/>
            <a:ext cx="2768600" cy="1495152"/>
          </a:xfrm>
          <a:prstGeom prst="rect">
            <a:avLst/>
          </a:prstGeom>
        </p:spPr>
      </p:pic>
      <p:sp>
        <p:nvSpPr>
          <p:cNvPr id="22" name="Text Placeholder 21"/>
          <p:cNvSpPr>
            <a:spLocks noGrp="1"/>
          </p:cNvSpPr>
          <p:nvPr>
            <p:ph type="body" sz="quarter" idx="10"/>
          </p:nvPr>
        </p:nvSpPr>
        <p:spPr>
          <a:xfrm>
            <a:off x="3231005" y="1371600"/>
            <a:ext cx="5664901" cy="4800600"/>
          </a:xfrm>
        </p:spPr>
        <p:txBody>
          <a:bodyPr/>
          <a:lstStyle/>
          <a:p>
            <a:pPr marL="115888" indent="-115888"/>
            <a:r>
              <a:rPr lang="en-US" dirty="0" smtClean="0"/>
              <a:t>Territorial Government</a:t>
            </a:r>
          </a:p>
          <a:p>
            <a:pPr marL="115888" indent="-115888"/>
            <a:r>
              <a:rPr lang="en-US" dirty="0" smtClean="0"/>
              <a:t>The Diversity of the West</a:t>
            </a:r>
          </a:p>
          <a:p>
            <a:pPr marL="115888" indent="-115888"/>
            <a:r>
              <a:rPr lang="en-US" dirty="0"/>
              <a:t>Ranchers, Cowboys, and Cattle </a:t>
            </a:r>
            <a:endParaRPr lang="en-US" dirty="0" smtClean="0"/>
          </a:p>
          <a:p>
            <a:pPr marL="115888" indent="-115888"/>
            <a:r>
              <a:rPr lang="en-US" dirty="0"/>
              <a:t>Pioneer Women </a:t>
            </a:r>
            <a:endParaRPr lang="en-US" dirty="0" smtClean="0"/>
          </a:p>
          <a:p>
            <a:pPr marL="115888" indent="-115888"/>
            <a:r>
              <a:rPr lang="en-US" dirty="0"/>
              <a:t>The American Indian Wars </a:t>
            </a:r>
            <a:endParaRPr lang="en-US" dirty="0" smtClean="0"/>
          </a:p>
          <a:p>
            <a:pPr marL="115888" indent="-115888"/>
            <a:r>
              <a:rPr lang="en-US" dirty="0"/>
              <a:t>American Indian Policy </a:t>
            </a:r>
            <a:endParaRPr lang="en-US" dirty="0" smtClean="0"/>
          </a:p>
          <a:p>
            <a:pPr marL="115888" indent="-115888"/>
            <a:r>
              <a:rPr lang="en-US" dirty="0"/>
              <a:t>The End of the Frontier </a:t>
            </a:r>
            <a:endParaRPr lang="en-US" dirty="0" smtClean="0"/>
          </a:p>
        </p:txBody>
      </p:sp>
      <p:sp>
        <p:nvSpPr>
          <p:cNvPr id="21" name="Title 20"/>
          <p:cNvSpPr>
            <a:spLocks noGrp="1"/>
          </p:cNvSpPr>
          <p:nvPr>
            <p:ph type="title"/>
          </p:nvPr>
        </p:nvSpPr>
        <p:spPr>
          <a:xfrm>
            <a:off x="152400" y="381000"/>
            <a:ext cx="8686800" cy="685800"/>
          </a:xfrm>
        </p:spPr>
        <p:txBody>
          <a:bodyPr/>
          <a:lstStyle/>
          <a:p>
            <a:r>
              <a:rPr lang="en-US" dirty="0" smtClean="0"/>
              <a:t>The Transformation of the West</a:t>
            </a:r>
            <a:endParaRPr lang="en-US" dirty="0"/>
          </a:p>
        </p:txBody>
      </p:sp>
      <p:sp>
        <p:nvSpPr>
          <p:cNvPr id="5"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 &gt; The Transformation of the West</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
        <p:nvSpPr>
          <p:cNvPr id="7" name="Line 6"/>
          <p:cNvSpPr>
            <a:spLocks noChangeShapeType="1"/>
          </p:cNvSpPr>
          <p:nvPr/>
        </p:nvSpPr>
        <p:spPr bwMode="auto">
          <a:xfrm>
            <a:off x="152400" y="1143000"/>
            <a:ext cx="87709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8"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1"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 name="Rectangle 8"/>
          <p:cNvSpPr>
            <a:spLocks/>
          </p:cNvSpPr>
          <p:nvPr/>
        </p:nvSpPr>
        <p:spPr bwMode="auto">
          <a:xfrm>
            <a:off x="3962400" y="64770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pic>
        <p:nvPicPr>
          <p:cNvPr id="1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0" name="Rectangle 10"/>
          <p:cNvSpPr>
            <a:spLocks/>
          </p:cNvSpPr>
          <p:nvPr/>
        </p:nvSpPr>
        <p:spPr bwMode="auto">
          <a:xfrm>
            <a:off x="1676400" y="6629400"/>
            <a:ext cx="66167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u="sng" dirty="0" smtClean="0">
                <a:solidFill>
                  <a:srgbClr val="FFFFFF"/>
                </a:solidFill>
                <a:latin typeface="Arial"/>
                <a:ea typeface="ＭＳ Ｐゴシック" charset="0"/>
                <a:cs typeface="Arial"/>
                <a:sym typeface="Helvetica Neue" charset="0"/>
                <a:hlinkClick r:id="rId5"/>
              </a:rPr>
              <a:t>www.www/boundless.com/u-s-history?campaign_content=book_298_chapter_20&amp;campaign_term=U.S.+History&amp;utm_campaign=powerpoint&amp;utm_medium=direct&amp;utm_source=boundless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Tree>
    <p:extLst>
      <p:ext uri="{BB962C8B-B14F-4D97-AF65-F5344CB8AC3E}">
        <p14:creationId xmlns:p14="http://schemas.microsoft.com/office/powerpoint/2010/main" val="3722857561"/>
      </p:ext>
    </p:extLst>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1905000" y="6477000"/>
            <a:ext cx="7137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51302196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1893 World's Columbian Exposition symbolized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grandeur of the Victorian-era United Kingdom.</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greatness of New York City.</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failure of American capitalism.</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1"/>
                          </a:solidFill>
                          <a:effectLst/>
                          <a:sym typeface="Helvetica Neue" charset="0"/>
                        </a:rPr>
                        <a:t>D) emergent American exceptionalism and industrial optimism.</a:t>
                      </a:r>
                    </a:p>
                  </a:txBody>
                  <a:tcPr anchor="ctr">
                    <a:solidFill>
                      <a:schemeClr val="accent2"/>
                    </a:solidFill>
                  </a:tcPr>
                </a:tc>
              </a:tr>
            </a:tbl>
          </a:graphicData>
        </a:graphic>
      </p:graphicFrame>
    </p:spTree>
    <p:extLst>
      <p:ext uri="{BB962C8B-B14F-4D97-AF65-F5344CB8AC3E}">
        <p14:creationId xmlns:p14="http://schemas.microsoft.com/office/powerpoint/2010/main" val="3765199557"/>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large volume of new immigrant groups entering the United States in the late nineteenth century inspired which of the following?</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All of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Immigrants made up the bulk of the U.S. industrial labor pool, making the U.S. an economic leader.</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Many Americans considered immigration a serious danger to the nation’s health and security.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Congress passed the Chinese Exclusion Act which limited the amount of immigrants of Chinese descent.</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819400" y="6477000"/>
            <a:ext cx="6223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a:t>
            </a:r>
            <a:r>
              <a:rPr lang="en-US" sz="800" dirty="0" smtClean="0">
                <a:solidFill>
                  <a:srgbClr val="828282"/>
                </a:solidFill>
                <a:latin typeface="Arial" charset="0"/>
                <a:ea typeface="ＭＳ Ｐゴシック" charset="0"/>
                <a:sym typeface="Helvetica Neue" charset="0"/>
              </a:rPr>
              <a:t>yours </a:t>
            </a:r>
            <a:r>
              <a:rPr lang="en-US" sz="800" dirty="0">
                <a:solidFill>
                  <a:srgbClr val="828282"/>
                </a:solidFill>
                <a:latin typeface="Arial" charset="0"/>
                <a:ea typeface="ＭＳ Ｐゴシック" charset="0"/>
                <a:sym typeface="Helvetica Neue" charset="0"/>
              </a:rPr>
              <a:t>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rPr>
              <a:t>"Boundless." </a:t>
            </a:r>
            <a:r>
              <a:rPr lang="en-US" sz="800">
                <a:solidFill>
                  <a:srgbClr val="828282"/>
                </a:solidFill>
                <a:latin typeface="Arial" charset="0"/>
                <a:ea typeface="ＭＳ Ｐゴシック" charset="0"/>
                <a:sym typeface="Helvetica Neue" charset="0"/>
                <a:hlinkClick r:id="rId4"/>
              </a:rPr>
              <a:t>CC BY-SA 3.0</a:t>
            </a:r>
            <a:r>
              <a:rPr lang="en-US" sz="800">
                <a:solidFill>
                  <a:srgbClr val="828282"/>
                </a:solidFill>
                <a:latin typeface="Arial" charset="0"/>
                <a:ea typeface="ＭＳ Ｐゴシック" charset="0"/>
                <a:sym typeface="Helvetica Neue" charset="0"/>
              </a:rPr>
              <a:t> </a:t>
            </a:r>
            <a:r>
              <a:rPr lang="en-US" sz="800" smtClean="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622618411"/>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large volume of new immigrant groups entering the United States in the late nineteenth century inspired which of the following?</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A) All of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Immigrants made up the bulk of the U.S. industrial labor pool, making the U.S. an economic leader.</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Many Americans considered immigration a serious danger to the nation’s health and security.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Congress passed the Chinese Exclusion Act which limited the amount of immigrants of Chinese descent.</a:t>
                      </a:r>
                    </a:p>
                  </a:txBody>
                  <a:tcPr anchor="ctr">
                    <a:noFill/>
                  </a:tcPr>
                </a:tc>
              </a:tr>
            </a:tbl>
          </a:graphicData>
        </a:graphic>
      </p:graphicFrame>
    </p:spTree>
    <p:extLst>
      <p:ext uri="{BB962C8B-B14F-4D97-AF65-F5344CB8AC3E}">
        <p14:creationId xmlns:p14="http://schemas.microsoft.com/office/powerpoint/2010/main" val="2344577506"/>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American Party was especially hostile to:</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immigration of Chinese laborers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immigration of German Lutherans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immigration of all Roman Catholic ethnic groups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immigration of Irish Catholics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1905000" y="6477000"/>
            <a:ext cx="7137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51302196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American Party was especially hostile to:</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immigration of Chinese laborers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immigration of German Lutherans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immigration of all Roman Catholic ethnic groups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1"/>
                          </a:solidFill>
                          <a:effectLst/>
                          <a:sym typeface="Helvetica Neue" charset="0"/>
                        </a:rPr>
                        <a:t>D) The immigration of Irish Catholics</a:t>
                      </a:r>
                    </a:p>
                  </a:txBody>
                  <a:tcPr anchor="ctr">
                    <a:solidFill>
                      <a:schemeClr val="accent2"/>
                    </a:solidFill>
                  </a:tcPr>
                </a:tc>
              </a:tr>
            </a:tbl>
          </a:graphicData>
        </a:graphic>
      </p:graphicFrame>
    </p:spTree>
    <p:extLst>
      <p:ext uri="{BB962C8B-B14F-4D97-AF65-F5344CB8AC3E}">
        <p14:creationId xmlns:p14="http://schemas.microsoft.com/office/powerpoint/2010/main" val="3765199557"/>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strikes resulted in violent confrontation between workers and police or federal troops?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Great Railroad Strike of 1877</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Haymarket Riot of 1886</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Carnegie's steel workers' riots of 1892</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All these answers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1905000" y="6477000"/>
            <a:ext cx="7137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51302196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strikes resulted in violent confrontation between workers and police or federal troops?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Great Railroad Strike of 1877</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Haymarket Riot of 1886</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Carnegie's steel workers' riots of 1892</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1"/>
                          </a:solidFill>
                          <a:effectLst/>
                          <a:sym typeface="Helvetica Neue" charset="0"/>
                        </a:rPr>
                        <a:t>D) All these answers</a:t>
                      </a:r>
                    </a:p>
                  </a:txBody>
                  <a:tcPr anchor="ctr">
                    <a:solidFill>
                      <a:schemeClr val="accent2"/>
                    </a:solidFill>
                  </a:tcPr>
                </a:tc>
              </a:tr>
            </a:tbl>
          </a:graphicData>
        </a:graphic>
      </p:graphicFrame>
    </p:spTree>
    <p:extLst>
      <p:ext uri="{BB962C8B-B14F-4D97-AF65-F5344CB8AC3E}">
        <p14:creationId xmlns:p14="http://schemas.microsoft.com/office/powerpoint/2010/main" val="3765199557"/>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anti-authoritarian branches of the First International were the precursors to which of the following groups?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Radical socialists who believed that violence was necessary to achieve their aims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Anarcho-syndicalists who believed that state authority should be replaced by organized labor co-ops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radicals responsible for the violence in Haymarket Square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 Canadian-US federation of labor unions that advocated for the eight hour work day and higher wages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anti-authoritarian branches of the First International were the precursors to which of the following groups?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Radical socialists who believed that violence was necessary to achieve their aims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Anarcho-syndicalists who believed that state authority should be replaced by organized labor co-ops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radicals responsible for the violence in Haymarket Square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 Canadian-US federation of labor unions that advocated for the eight hour work day and higher wages</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What was a major difference between Socialists and Labor unions during this period?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Socialists pushed for a proletariat revolution while Labor unions were generally led by anarchists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Socialists tended to advocate for change less violently than Labor unions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Socialists pushed for general social equality while Labor unions focused on workers' rights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All these answers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ctionimage.jpg"/>
          <p:cNvPicPr>
            <a:picLocks noChangeAspect="1"/>
          </p:cNvPicPr>
          <p:nvPr/>
        </p:nvPicPr>
        <p:blipFill>
          <a:blip r:embed="rId2">
            <a:extLst>
              <a:ext uri="{80bc15ec1c9caa8c740800293373bfca}">
                <a14:useLocalDpi xmlns:a14="http://schemas.microsoft.com/office/drawing/2010/main" xmlns="" val="0"/>
              </a:ext>
            </a:extLst>
          </a:blip>
          <a:stretch>
            <a:fillRect/>
          </a:stretch>
        </p:blipFill>
        <p:spPr>
          <a:xfrm>
            <a:off x="152400" y="1447800"/>
            <a:ext cx="1809542" cy="2768600"/>
          </a:xfrm>
          <a:prstGeom prst="rect">
            <a:avLst/>
          </a:prstGeom>
        </p:spPr>
      </p:pic>
      <p:sp>
        <p:nvSpPr>
          <p:cNvPr id="22" name="Text Placeholder 21"/>
          <p:cNvSpPr>
            <a:spLocks noGrp="1"/>
          </p:cNvSpPr>
          <p:nvPr>
            <p:ph type="body" sz="quarter" idx="10"/>
          </p:nvPr>
        </p:nvSpPr>
        <p:spPr>
          <a:xfrm>
            <a:off x="3231005" y="1371600"/>
            <a:ext cx="5664901" cy="4800600"/>
          </a:xfrm>
        </p:spPr>
        <p:txBody>
          <a:bodyPr/>
          <a:lstStyle/>
          <a:p>
            <a:pPr marL="115888" indent="-115888"/>
            <a:r>
              <a:rPr lang="en-US" dirty="0" smtClean="0"/>
              <a:t>Politics in the Gilded Age</a:t>
            </a:r>
          </a:p>
          <a:p>
            <a:pPr marL="115888" indent="-115888"/>
            <a:r>
              <a:rPr lang="en-US" dirty="0" smtClean="0"/>
              <a:t>Civil Service Reform</a:t>
            </a:r>
          </a:p>
          <a:p>
            <a:pPr marL="115888" indent="-115888"/>
            <a:r>
              <a:rPr lang="en-US" dirty="0"/>
              <a:t>The Scurrilous Campaign </a:t>
            </a:r>
            <a:endParaRPr lang="en-US" dirty="0" smtClean="0"/>
          </a:p>
          <a:p>
            <a:pPr marL="115888" indent="-115888"/>
            <a:r>
              <a:rPr lang="en-US" dirty="0"/>
              <a:t>Republican Reform Under Harrison </a:t>
            </a:r>
            <a:endParaRPr lang="en-US" dirty="0" smtClean="0"/>
          </a:p>
        </p:txBody>
      </p:sp>
      <p:sp>
        <p:nvSpPr>
          <p:cNvPr id="21" name="Title 20"/>
          <p:cNvSpPr>
            <a:spLocks noGrp="1"/>
          </p:cNvSpPr>
          <p:nvPr>
            <p:ph type="title"/>
          </p:nvPr>
        </p:nvSpPr>
        <p:spPr>
          <a:xfrm>
            <a:off x="152400" y="381000"/>
            <a:ext cx="8686800" cy="685800"/>
          </a:xfrm>
        </p:spPr>
        <p:txBody>
          <a:bodyPr/>
          <a:lstStyle/>
          <a:p>
            <a:r>
              <a:rPr lang="en-US" dirty="0" smtClean="0"/>
              <a:t>Corruption and Reform</a:t>
            </a:r>
            <a:endParaRPr lang="en-US" dirty="0"/>
          </a:p>
        </p:txBody>
      </p:sp>
      <p:sp>
        <p:nvSpPr>
          <p:cNvPr id="5"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 &gt; Corruption and Reform</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
        <p:nvSpPr>
          <p:cNvPr id="7" name="Line 6"/>
          <p:cNvSpPr>
            <a:spLocks noChangeShapeType="1"/>
          </p:cNvSpPr>
          <p:nvPr/>
        </p:nvSpPr>
        <p:spPr bwMode="auto">
          <a:xfrm>
            <a:off x="152400" y="1143000"/>
            <a:ext cx="87709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8"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1"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 name="Rectangle 8"/>
          <p:cNvSpPr>
            <a:spLocks/>
          </p:cNvSpPr>
          <p:nvPr/>
        </p:nvSpPr>
        <p:spPr bwMode="auto">
          <a:xfrm>
            <a:off x="3962400" y="64770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pic>
        <p:nvPicPr>
          <p:cNvPr id="1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0" name="Rectangle 10"/>
          <p:cNvSpPr>
            <a:spLocks/>
          </p:cNvSpPr>
          <p:nvPr/>
        </p:nvSpPr>
        <p:spPr bwMode="auto">
          <a:xfrm>
            <a:off x="1676400" y="6629400"/>
            <a:ext cx="66167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u="sng" dirty="0" smtClean="0">
                <a:solidFill>
                  <a:srgbClr val="FFFFFF"/>
                </a:solidFill>
                <a:latin typeface="Arial"/>
                <a:ea typeface="ＭＳ Ｐゴシック" charset="0"/>
                <a:cs typeface="Arial"/>
                <a:sym typeface="Helvetica Neue" charset="0"/>
                <a:hlinkClick r:id="rId5"/>
              </a:rPr>
              <a:t>www.www/boundless.com/u-s-history?campaign_content=book_298_chapter_20&amp;campaign_term=U.S.+History&amp;utm_campaign=powerpoint&amp;utm_medium=direct&amp;utm_source=boundless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Tree>
    <p:extLst>
      <p:ext uri="{BB962C8B-B14F-4D97-AF65-F5344CB8AC3E}">
        <p14:creationId xmlns:p14="http://schemas.microsoft.com/office/powerpoint/2010/main" val="3722857561"/>
      </p:ext>
    </p:extLst>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What was a major difference between Socialists and Labor unions during this period?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Socialists pushed for a proletariat revolution while Labor unions were generally led by anarchists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Socialists tended to advocate for change less violently than Labor unions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Socialists pushed for general social equality while Labor unions focused on workers' rights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All these answers</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Women in the nineteenth century increasingly found themselves engaged in activities outside of the domestic sphere. Which of the following statements is NOT true?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Women were 15% of the total work force by 1870, working in factories but also as teachers.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Women's clubs were the best outlet for women to be heard and taken seriously before they could vote.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There was little variety in the occupations that women in the nineteenth century could hold.</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Working for a wage became part of urban life for women in industrial America.</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Women in the nineteenth century increasingly found themselves engaged in activities outside of the domestic sphere. Which of the following statements is NOT true?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Women were 15% of the total work force by 1870, working in factories but also as teachers.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Women's clubs were the best outlet for women to be heard and taken seriously before they could vote.</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There was little variety in the occupations that women in the nineteenth century could hold.</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Working for a wage became part of urban life for women in industrial America.</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industries did children typically work in during the Industrial Revolution?</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Coal mining</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Street vending</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All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Domestic service</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industries did children typically work in during the Industrial Revolution?</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Coal mining</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Street vending</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All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Domestic service</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In 1894, Coxey's Army marched on Washington D.C. to</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lobby for the government to create jobs that would involve building public works improvements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protest the unemployment caused by the Panic of 1893.</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all of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demand that workers be paid in paper currency, which would expand the currency in circulation.</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In 1894, Coxey's Army marched on Washington D.C. to</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lobby for the government to create jobs that would involve building public works improvements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protest the unemployment caused by the Panic of 1893.</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all of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demand that workers be paid in paper currency, which would expand the currency in circulation.</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What event initiated the Great Railroad Strike?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Thomas A. Scott called on the state militia in Pennsylvania to fire on a crowd of angry workers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Railway workers went on strike to support the cola miners' strike in Illinois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Workers struck in defiance of Judge Drummond's ruling that railroad strikes were illegal</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Railway workers in West Virginia struck in protest of a decrease in their wages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1905000" y="6477000"/>
            <a:ext cx="7137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51302196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What event initiated the Great Railroad Strike?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Thomas A. Scott called on the state militia in Pennsylvania to fire on a crowd of angry workers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Railway workers went on strike to support the cola miners' strike in Illinois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Workers struck in defiance of Judge Drummond's ruling that railroad strikes were illegal</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1"/>
                          </a:solidFill>
                          <a:effectLst/>
                          <a:sym typeface="Helvetica Neue" charset="0"/>
                        </a:rPr>
                        <a:t>D) Railway workers in West Virginia struck in protest of a decrease in their wages</a:t>
                      </a:r>
                    </a:p>
                  </a:txBody>
                  <a:tcPr anchor="ctr">
                    <a:solidFill>
                      <a:schemeClr val="accent2"/>
                    </a:solidFill>
                  </a:tcPr>
                </a:tc>
              </a:tr>
            </a:tbl>
          </a:graphicData>
        </a:graphic>
      </p:graphicFrame>
    </p:spTree>
    <p:extLst>
      <p:ext uri="{BB962C8B-B14F-4D97-AF65-F5344CB8AC3E}">
        <p14:creationId xmlns:p14="http://schemas.microsoft.com/office/powerpoint/2010/main" val="3765199557"/>
      </p:ext>
    </p:ext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AA first struck at the Homestead steel mill because: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Fick attempted to hire non-union black laborers to replace union employees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Efforts to negotiate a wage increase and collective bargaining with Fick failed</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Fick attempted to fire leaders of the AA union from the factory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steel industry was in the early stages of decline in profit and output</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ction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447800"/>
            <a:ext cx="2768600" cy="2768600"/>
          </a:xfrm>
          <a:prstGeom prst="rect">
            <a:avLst/>
          </a:prstGeom>
        </p:spPr>
      </p:pic>
      <p:sp>
        <p:nvSpPr>
          <p:cNvPr id="22" name="Text Placeholder 21"/>
          <p:cNvSpPr>
            <a:spLocks noGrp="1"/>
          </p:cNvSpPr>
          <p:nvPr>
            <p:ph type="body" sz="quarter" idx="10"/>
          </p:nvPr>
        </p:nvSpPr>
        <p:spPr>
          <a:xfrm>
            <a:off x="3231005" y="1371600"/>
            <a:ext cx="5664901" cy="4800600"/>
          </a:xfrm>
        </p:spPr>
        <p:txBody>
          <a:bodyPr/>
          <a:lstStyle/>
          <a:p>
            <a:pPr marL="115888" indent="-115888"/>
            <a:r>
              <a:rPr lang="en-US" dirty="0" smtClean="0"/>
              <a:t>Economic Conditions</a:t>
            </a:r>
          </a:p>
          <a:p>
            <a:pPr marL="115888" indent="-115888"/>
            <a:r>
              <a:rPr lang="en-US" dirty="0" smtClean="0"/>
              <a:t>The Granger Movement</a:t>
            </a:r>
          </a:p>
          <a:p>
            <a:pPr marL="115888" indent="-115888"/>
            <a:r>
              <a:rPr lang="en-US" dirty="0"/>
              <a:t>The Farmer's Alliance </a:t>
            </a:r>
            <a:endParaRPr lang="en-US" dirty="0" smtClean="0"/>
          </a:p>
          <a:p>
            <a:pPr marL="115888" indent="-115888"/>
            <a:r>
              <a:rPr lang="en-US" dirty="0"/>
              <a:t>The Populist Movement </a:t>
            </a:r>
            <a:endParaRPr lang="en-US" dirty="0" smtClean="0"/>
          </a:p>
        </p:txBody>
      </p:sp>
      <p:sp>
        <p:nvSpPr>
          <p:cNvPr id="21" name="Title 20"/>
          <p:cNvSpPr>
            <a:spLocks noGrp="1"/>
          </p:cNvSpPr>
          <p:nvPr>
            <p:ph type="title"/>
          </p:nvPr>
        </p:nvSpPr>
        <p:spPr>
          <a:xfrm>
            <a:off x="152400" y="381000"/>
            <a:ext cx="8686800" cy="685800"/>
          </a:xfrm>
        </p:spPr>
        <p:txBody>
          <a:bodyPr/>
          <a:lstStyle/>
          <a:p>
            <a:r>
              <a:rPr lang="en-US" dirty="0" smtClean="0"/>
              <a:t>The Agrarian and Populist Movements</a:t>
            </a:r>
            <a:endParaRPr lang="en-US" dirty="0"/>
          </a:p>
        </p:txBody>
      </p:sp>
      <p:sp>
        <p:nvSpPr>
          <p:cNvPr id="5"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 &gt; The Agrarian and Populist Movements</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
        <p:nvSpPr>
          <p:cNvPr id="7" name="Line 6"/>
          <p:cNvSpPr>
            <a:spLocks noChangeShapeType="1"/>
          </p:cNvSpPr>
          <p:nvPr/>
        </p:nvSpPr>
        <p:spPr bwMode="auto">
          <a:xfrm>
            <a:off x="152400" y="1143000"/>
            <a:ext cx="87709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8"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1"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 name="Rectangle 8"/>
          <p:cNvSpPr>
            <a:spLocks/>
          </p:cNvSpPr>
          <p:nvPr/>
        </p:nvSpPr>
        <p:spPr bwMode="auto">
          <a:xfrm>
            <a:off x="3962400" y="64770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pic>
        <p:nvPicPr>
          <p:cNvPr id="1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0" name="Rectangle 10"/>
          <p:cNvSpPr>
            <a:spLocks/>
          </p:cNvSpPr>
          <p:nvPr/>
        </p:nvSpPr>
        <p:spPr bwMode="auto">
          <a:xfrm>
            <a:off x="1676400" y="6629400"/>
            <a:ext cx="66167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u="sng" dirty="0" smtClean="0">
                <a:solidFill>
                  <a:srgbClr val="FFFFFF"/>
                </a:solidFill>
                <a:latin typeface="Arial"/>
                <a:ea typeface="ＭＳ Ｐゴシック" charset="0"/>
                <a:cs typeface="Arial"/>
                <a:sym typeface="Helvetica Neue" charset="0"/>
                <a:hlinkClick r:id="rId5"/>
              </a:rPr>
              <a:t>www.www/boundless.com/u-s-history?campaign_content=book_298_chapter_20&amp;campaign_term=U.S.+History&amp;utm_campaign=powerpoint&amp;utm_medium=direct&amp;utm_source=boundless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Tree>
    <p:extLst>
      <p:ext uri="{BB962C8B-B14F-4D97-AF65-F5344CB8AC3E}">
        <p14:creationId xmlns:p14="http://schemas.microsoft.com/office/powerpoint/2010/main" val="3722857561"/>
      </p:ext>
    </p:extLst>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AA first struck at the Homestead steel mill because: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Fick attempted to hire non-union black laborers to replace union employees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Efforts to negotiate a wage increase and collective bargaining with Fick failed</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Fick attempted to fire leaders of the AA union from the factory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steel industry was in the early stages of decline in profit and output</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Cripple Creek Miners' Strike is significant because: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It is the only time in U.S. history that a state militia was called out to support striking workers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It was the first time strikers used dynamite to intimidate replacement workers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It was the first successful strike in the history of the U.S. labor movement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It was the first time employers hired a private army to break the strike without state interference</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819400" y="6477000"/>
            <a:ext cx="6223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a:t>
            </a:r>
            <a:r>
              <a:rPr lang="en-US" sz="800" dirty="0" smtClean="0">
                <a:solidFill>
                  <a:srgbClr val="828282"/>
                </a:solidFill>
                <a:latin typeface="Arial" charset="0"/>
                <a:ea typeface="ＭＳ Ｐゴシック" charset="0"/>
                <a:sym typeface="Helvetica Neue" charset="0"/>
              </a:rPr>
              <a:t>yours </a:t>
            </a:r>
            <a:r>
              <a:rPr lang="en-US" sz="800" dirty="0">
                <a:solidFill>
                  <a:srgbClr val="828282"/>
                </a:solidFill>
                <a:latin typeface="Arial" charset="0"/>
                <a:ea typeface="ＭＳ Ｐゴシック" charset="0"/>
                <a:sym typeface="Helvetica Neue" charset="0"/>
              </a:rPr>
              <a:t>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rPr>
              <a:t>"Boundless." </a:t>
            </a:r>
            <a:r>
              <a:rPr lang="en-US" sz="800">
                <a:solidFill>
                  <a:srgbClr val="828282"/>
                </a:solidFill>
                <a:latin typeface="Arial" charset="0"/>
                <a:ea typeface="ＭＳ Ｐゴシック" charset="0"/>
                <a:sym typeface="Helvetica Neue" charset="0"/>
                <a:hlinkClick r:id="rId4"/>
              </a:rPr>
              <a:t>CC BY-SA 3.0</a:t>
            </a:r>
            <a:r>
              <a:rPr lang="en-US" sz="800">
                <a:solidFill>
                  <a:srgbClr val="828282"/>
                </a:solidFill>
                <a:latin typeface="Arial" charset="0"/>
                <a:ea typeface="ＭＳ Ｐゴシック" charset="0"/>
                <a:sym typeface="Helvetica Neue" charset="0"/>
              </a:rPr>
              <a:t> </a:t>
            </a:r>
            <a:r>
              <a:rPr lang="en-US" sz="800" smtClean="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622618411"/>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Cripple Creek Miners' Strike is significant because: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A) It is the only time in U.S. history that a state militia was called out to support striking workers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It was the first time strikers used dynamite to intimidate replacement workers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It was the first successful strike in the history of the U.S. labor movement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It was the first time employers hired a private army to break the strike without state interference</a:t>
                      </a:r>
                    </a:p>
                  </a:txBody>
                  <a:tcPr anchor="ctr">
                    <a:noFill/>
                  </a:tcPr>
                </a:tc>
              </a:tr>
            </a:tbl>
          </a:graphicData>
        </a:graphic>
      </p:graphicFrame>
    </p:spTree>
    <p:extLst>
      <p:ext uri="{BB962C8B-B14F-4D97-AF65-F5344CB8AC3E}">
        <p14:creationId xmlns:p14="http://schemas.microsoft.com/office/powerpoint/2010/main" val="2344577506"/>
      </p:ext>
    </p:extLst>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federal government assumed which of the following responsibilities in the West?</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All of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distribution of public land to new settlers.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promotion of railroad transportation.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appointment of territorial governors.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819400" y="6477000"/>
            <a:ext cx="6223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a:t>
            </a:r>
            <a:r>
              <a:rPr lang="en-US" sz="800" dirty="0" smtClean="0">
                <a:solidFill>
                  <a:srgbClr val="828282"/>
                </a:solidFill>
                <a:latin typeface="Arial" charset="0"/>
                <a:ea typeface="ＭＳ Ｐゴシック" charset="0"/>
                <a:sym typeface="Helvetica Neue" charset="0"/>
              </a:rPr>
              <a:t>yours </a:t>
            </a:r>
            <a:r>
              <a:rPr lang="en-US" sz="800" dirty="0">
                <a:solidFill>
                  <a:srgbClr val="828282"/>
                </a:solidFill>
                <a:latin typeface="Arial" charset="0"/>
                <a:ea typeface="ＭＳ Ｐゴシック" charset="0"/>
                <a:sym typeface="Helvetica Neue" charset="0"/>
              </a:rPr>
              <a:t>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rPr>
              <a:t>"Boundless." </a:t>
            </a:r>
            <a:r>
              <a:rPr lang="en-US" sz="800">
                <a:solidFill>
                  <a:srgbClr val="828282"/>
                </a:solidFill>
                <a:latin typeface="Arial" charset="0"/>
                <a:ea typeface="ＭＳ Ｐゴシック" charset="0"/>
                <a:sym typeface="Helvetica Neue" charset="0"/>
                <a:hlinkClick r:id="rId4"/>
              </a:rPr>
              <a:t>CC BY-SA 3.0</a:t>
            </a:r>
            <a:r>
              <a:rPr lang="en-US" sz="800">
                <a:solidFill>
                  <a:srgbClr val="828282"/>
                </a:solidFill>
                <a:latin typeface="Arial" charset="0"/>
                <a:ea typeface="ＭＳ Ｐゴシック" charset="0"/>
                <a:sym typeface="Helvetica Neue" charset="0"/>
              </a:rPr>
              <a:t> </a:t>
            </a:r>
            <a:r>
              <a:rPr lang="en-US" sz="800" smtClean="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622618411"/>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federal government assumed which of the following responsibilities in the West?</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A) All of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distribution of public land to new settlers.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promotion of railroad transportation.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appointment of territorial governors.</a:t>
                      </a:r>
                    </a:p>
                  </a:txBody>
                  <a:tcPr anchor="ctr">
                    <a:noFill/>
                  </a:tcPr>
                </a:tc>
              </a:tr>
            </a:tbl>
          </a:graphicData>
        </a:graphic>
      </p:graphicFrame>
    </p:spTree>
    <p:extLst>
      <p:ext uri="{BB962C8B-B14F-4D97-AF65-F5344CB8AC3E}">
        <p14:creationId xmlns:p14="http://schemas.microsoft.com/office/powerpoint/2010/main" val="2344577506"/>
      </p:ext>
    </p:extLst>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statements about the racial and cultural composition of the West is NOT true?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African Americans moved westward as miners, cowboys, Indian fighters, scouts, and farm hands.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Chinese migrants provided the majority of the workforce for building the transcontinental railroad.</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Hispanics were represented in the West in only very small numbers during the nineteenth century.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Mormons, persecuted in the East and led by Brigham Young, settled near the Great Salt Lake.</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statements about the racial and cultural composition of the West is NOT true?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African Americans moved westward as miners, cowboys, Indian fighters, scouts, and farm hands.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Chinese migrants provided the majority of the workforce for building the transcontinental railroad.</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Hispanics were represented in the West in only very small numbers during the nineteenth century.</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Mormons, persecuted in the East and led by Brigham Young, settled near the Great Salt Lake.</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Range wars were characterized by</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 minimum of twenty to thirty-four deaths resulting directly from the feud.</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rustling of cattle and horses from rival ranches leveled by both parties.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armed conflict, typically undeclared, which occurs within agrarian or stock-rearing societies.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frequent involvement of the United States Cavalry in ending violent disputes.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Range wars were characterized by</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 minimum of twenty to thirty-four deaths resulting directly from the feud.</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rustling of cattle and horses from rival ranches leveled by both parties.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armed conflict, typically undeclared, which occurs within agrarian or stock-rearing societies.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frequent involvement of the United States Cavalry in ending violent disputes.</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All of the following describe the experience women in the American West EXCEPT</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Farm women played an integral role in assuring family survival by working outdoors with the men.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Women's life was exemplified by the isolation of the lonely farmer and a lack of social activity.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Many women worked as prostitues despite the harsh and dangerous working conditions and low prestige.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Women sponsored social activities that combined work, food, and entertainment.</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ctionimage.jpg"/>
          <p:cNvPicPr>
            <a:picLocks noChangeAspect="1"/>
          </p:cNvPicPr>
          <p:nvPr/>
        </p:nvPicPr>
        <p:blipFill>
          <a:blip r:embed="rId2">
            <a:extLst>
              <a:ext uri="{069bd39b3590ac1501e4810d17c327cf}">
                <a14:useLocalDpi xmlns:a14="http://schemas.microsoft.com/office/drawing/2010/main" xmlns="" val="0"/>
              </a:ext>
            </a:extLst>
          </a:blip>
          <a:stretch>
            <a:fillRect/>
          </a:stretch>
        </p:blipFill>
        <p:spPr>
          <a:xfrm>
            <a:off x="152400" y="1447800"/>
            <a:ext cx="2768600" cy="2126284"/>
          </a:xfrm>
          <a:prstGeom prst="rect">
            <a:avLst/>
          </a:prstGeom>
        </p:spPr>
      </p:pic>
      <p:sp>
        <p:nvSpPr>
          <p:cNvPr id="22" name="Text Placeholder 21"/>
          <p:cNvSpPr>
            <a:spLocks noGrp="1"/>
          </p:cNvSpPr>
          <p:nvPr>
            <p:ph type="body" sz="quarter" idx="10"/>
          </p:nvPr>
        </p:nvSpPr>
        <p:spPr>
          <a:xfrm>
            <a:off x="3231005" y="1371600"/>
            <a:ext cx="5664901" cy="4800600"/>
          </a:xfrm>
        </p:spPr>
        <p:txBody>
          <a:bodyPr/>
          <a:lstStyle/>
          <a:p>
            <a:pPr marL="115888" indent="-115888"/>
            <a:r>
              <a:rPr lang="en-US" dirty="0" smtClean="0"/>
              <a:t>Social Darwinism in America</a:t>
            </a:r>
          </a:p>
          <a:p>
            <a:pPr marL="115888" indent="-115888"/>
            <a:r>
              <a:rPr lang="en-US" dirty="0" smtClean="0"/>
              <a:t>The Family Economy: Women and Children</a:t>
            </a:r>
          </a:p>
          <a:p>
            <a:pPr marL="115888" indent="-115888"/>
            <a:r>
              <a:rPr lang="en-US" dirty="0"/>
              <a:t>Outdoor Recreation </a:t>
            </a:r>
            <a:endParaRPr lang="en-US" dirty="0" smtClean="0"/>
          </a:p>
          <a:p>
            <a:pPr marL="115888" indent="-115888"/>
            <a:r>
              <a:rPr lang="en-US" dirty="0"/>
              <a:t>Mass Marketing, Advertising, and Consumer Culture </a:t>
            </a:r>
            <a:endParaRPr lang="en-US" dirty="0" smtClean="0"/>
          </a:p>
          <a:p>
            <a:pPr marL="115888" indent="-115888"/>
            <a:r>
              <a:rPr lang="en-US" dirty="0"/>
              <a:t>Cheap Amusements </a:t>
            </a:r>
            <a:endParaRPr lang="en-US" dirty="0" smtClean="0"/>
          </a:p>
          <a:p>
            <a:pPr marL="115888" indent="-115888"/>
            <a:r>
              <a:rPr lang="en-US" dirty="0"/>
              <a:t>The Rise of Realism </a:t>
            </a:r>
            <a:endParaRPr lang="en-US" dirty="0" smtClean="0"/>
          </a:p>
        </p:txBody>
      </p:sp>
      <p:sp>
        <p:nvSpPr>
          <p:cNvPr id="21" name="Title 20"/>
          <p:cNvSpPr>
            <a:spLocks noGrp="1"/>
          </p:cNvSpPr>
          <p:nvPr>
            <p:ph type="title"/>
          </p:nvPr>
        </p:nvSpPr>
        <p:spPr>
          <a:xfrm>
            <a:off x="152400" y="381000"/>
            <a:ext cx="8686800" cy="685800"/>
          </a:xfrm>
        </p:spPr>
        <p:txBody>
          <a:bodyPr/>
          <a:lstStyle/>
          <a:p>
            <a:r>
              <a:rPr lang="en-US" dirty="0" smtClean="0"/>
              <a:t>Culture in the Gilded Age</a:t>
            </a:r>
            <a:endParaRPr lang="en-US" dirty="0"/>
          </a:p>
        </p:txBody>
      </p:sp>
      <p:sp>
        <p:nvSpPr>
          <p:cNvPr id="5"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 &gt; Culture in the Gilded Age</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
        <p:nvSpPr>
          <p:cNvPr id="7" name="Line 6"/>
          <p:cNvSpPr>
            <a:spLocks noChangeShapeType="1"/>
          </p:cNvSpPr>
          <p:nvPr/>
        </p:nvSpPr>
        <p:spPr bwMode="auto">
          <a:xfrm>
            <a:off x="152400" y="1143000"/>
            <a:ext cx="87709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8"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1"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 name="Rectangle 8"/>
          <p:cNvSpPr>
            <a:spLocks/>
          </p:cNvSpPr>
          <p:nvPr/>
        </p:nvSpPr>
        <p:spPr bwMode="auto">
          <a:xfrm>
            <a:off x="3962400" y="64770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pic>
        <p:nvPicPr>
          <p:cNvPr id="1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0" name="Rectangle 10"/>
          <p:cNvSpPr>
            <a:spLocks/>
          </p:cNvSpPr>
          <p:nvPr/>
        </p:nvSpPr>
        <p:spPr bwMode="auto">
          <a:xfrm>
            <a:off x="1676400" y="6629400"/>
            <a:ext cx="66167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u="sng" dirty="0" smtClean="0">
                <a:solidFill>
                  <a:srgbClr val="FFFFFF"/>
                </a:solidFill>
                <a:latin typeface="Arial"/>
                <a:ea typeface="ＭＳ Ｐゴシック" charset="0"/>
                <a:cs typeface="Arial"/>
                <a:sym typeface="Helvetica Neue" charset="0"/>
                <a:hlinkClick r:id="rId5"/>
              </a:rPr>
              <a:t>www.www/boundless.com/u-s-history?campaign_content=book_298_chapter_20&amp;campaign_term=U.S.+History&amp;utm_campaign=powerpoint&amp;utm_medium=direct&amp;utm_source=boundless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Tree>
    <p:extLst>
      <p:ext uri="{BB962C8B-B14F-4D97-AF65-F5344CB8AC3E}">
        <p14:creationId xmlns:p14="http://schemas.microsoft.com/office/powerpoint/2010/main" val="3722857561"/>
      </p:ext>
    </p:extLst>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All of the following describe the experience women in the American West EXCEPT</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Farm women played an integral role in assuring family survival by working outdoors with the men.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Women's life was exemplified by the isolation of the lonely farmer and a lack of social activity.</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Many women worked as prostitues despite the harsh and dangerous working conditions and low prestige.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Women sponsored social activities that combined work, food, and entertainment.</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chief source of conflict between Native Americans and the United States was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increasing encroachment of American settlers into tribal territory.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constant violence against American settlers by native peoples.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Native American alliance with the Confederacy in the Civil War.</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Native American desire to enjoy the benefits of the Homestead Act.</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819400" y="6477000"/>
            <a:ext cx="6223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a:t>
            </a:r>
            <a:r>
              <a:rPr lang="en-US" sz="800" dirty="0" smtClean="0">
                <a:solidFill>
                  <a:srgbClr val="828282"/>
                </a:solidFill>
                <a:latin typeface="Arial" charset="0"/>
                <a:ea typeface="ＭＳ Ｐゴシック" charset="0"/>
                <a:sym typeface="Helvetica Neue" charset="0"/>
              </a:rPr>
              <a:t>yours </a:t>
            </a:r>
            <a:r>
              <a:rPr lang="en-US" sz="800" dirty="0">
                <a:solidFill>
                  <a:srgbClr val="828282"/>
                </a:solidFill>
                <a:latin typeface="Arial" charset="0"/>
                <a:ea typeface="ＭＳ Ｐゴシック" charset="0"/>
                <a:sym typeface="Helvetica Neue" charset="0"/>
              </a:rPr>
              <a:t>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rPr>
              <a:t>"Boundless." </a:t>
            </a:r>
            <a:r>
              <a:rPr lang="en-US" sz="800">
                <a:solidFill>
                  <a:srgbClr val="828282"/>
                </a:solidFill>
                <a:latin typeface="Arial" charset="0"/>
                <a:ea typeface="ＭＳ Ｐゴシック" charset="0"/>
                <a:sym typeface="Helvetica Neue" charset="0"/>
                <a:hlinkClick r:id="rId4"/>
              </a:rPr>
              <a:t>CC BY-SA 3.0</a:t>
            </a:r>
            <a:r>
              <a:rPr lang="en-US" sz="800">
                <a:solidFill>
                  <a:srgbClr val="828282"/>
                </a:solidFill>
                <a:latin typeface="Arial" charset="0"/>
                <a:ea typeface="ＭＳ Ｐゴシック" charset="0"/>
                <a:sym typeface="Helvetica Neue" charset="0"/>
              </a:rPr>
              <a:t> </a:t>
            </a:r>
            <a:r>
              <a:rPr lang="en-US" sz="800" smtClean="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622618411"/>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chief source of conflict between Native Americans and the United States was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A) increasing encroachment of American settlers into tribal territory.</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constant violence against American settlers by native peoples.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Native American alliance with the Confederacy in the Civil War.</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Native American desire to enjoy the benefits of the Homestead Act.</a:t>
                      </a:r>
                    </a:p>
                  </a:txBody>
                  <a:tcPr anchor="ctr">
                    <a:noFill/>
                  </a:tcPr>
                </a:tc>
              </a:tr>
            </a:tbl>
          </a:graphicData>
        </a:graphic>
      </p:graphicFrame>
    </p:spTree>
    <p:extLst>
      <p:ext uri="{BB962C8B-B14F-4D97-AF65-F5344CB8AC3E}">
        <p14:creationId xmlns:p14="http://schemas.microsoft.com/office/powerpoint/2010/main" val="2344577506"/>
      </p:ext>
    </p:extLst>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General Allotment Act of 1887 embodied which of the following U.S. policies toward Native Americans?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Increased allotment of representatives for native peoples in the federal government.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Discouragement of an agricultural lifestyle among native tribes.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end of private land ownership among Native American tribes.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assimilation of native peoples into mainstream society.</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1905000" y="6477000"/>
            <a:ext cx="7137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51302196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General Allotment Act of 1887 embodied which of the following U.S. policies toward Native Americans?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Increased allotment of representatives for native peoples in the federal government.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Discouragement of an agricultural lifestyle among native tribes.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end of private land ownership among Native American tribes.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1"/>
                          </a:solidFill>
                          <a:effectLst/>
                          <a:sym typeface="Helvetica Neue" charset="0"/>
                        </a:rPr>
                        <a:t>D) The assimilation of native peoples into mainstream society.</a:t>
                      </a:r>
                    </a:p>
                  </a:txBody>
                  <a:tcPr anchor="ctr">
                    <a:solidFill>
                      <a:schemeClr val="accent2"/>
                    </a:solidFill>
                  </a:tcPr>
                </a:tc>
              </a:tr>
            </a:tbl>
          </a:graphicData>
        </a:graphic>
      </p:graphicFrame>
    </p:spTree>
    <p:extLst>
      <p:ext uri="{BB962C8B-B14F-4D97-AF65-F5344CB8AC3E}">
        <p14:creationId xmlns:p14="http://schemas.microsoft.com/office/powerpoint/2010/main" val="3765199557"/>
      </p:ext>
    </p:extLst>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American frontier was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all of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core defining quality of the United States according to historian Frederick Jackson Turner.</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gone as of the 1890 U.S. Census, when there was no longer a clear line of advancing settlement.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 central element in popular culture such as novels, Wild West shows, and Western movies.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819400" y="6477000"/>
            <a:ext cx="6223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a:t>
            </a:r>
            <a:r>
              <a:rPr lang="en-US" sz="800" dirty="0" smtClean="0">
                <a:solidFill>
                  <a:srgbClr val="828282"/>
                </a:solidFill>
                <a:latin typeface="Arial" charset="0"/>
                <a:ea typeface="ＭＳ Ｐゴシック" charset="0"/>
                <a:sym typeface="Helvetica Neue" charset="0"/>
              </a:rPr>
              <a:t>yours </a:t>
            </a:r>
            <a:r>
              <a:rPr lang="en-US" sz="800" dirty="0">
                <a:solidFill>
                  <a:srgbClr val="828282"/>
                </a:solidFill>
                <a:latin typeface="Arial" charset="0"/>
                <a:ea typeface="ＭＳ Ｐゴシック" charset="0"/>
                <a:sym typeface="Helvetica Neue" charset="0"/>
              </a:rPr>
              <a:t>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rPr>
              <a:t>"Boundless." </a:t>
            </a:r>
            <a:r>
              <a:rPr lang="en-US" sz="800">
                <a:solidFill>
                  <a:srgbClr val="828282"/>
                </a:solidFill>
                <a:latin typeface="Arial" charset="0"/>
                <a:ea typeface="ＭＳ Ｐゴシック" charset="0"/>
                <a:sym typeface="Helvetica Neue" charset="0"/>
                <a:hlinkClick r:id="rId4"/>
              </a:rPr>
              <a:t>CC BY-SA 3.0</a:t>
            </a:r>
            <a:r>
              <a:rPr lang="en-US" sz="800">
                <a:solidFill>
                  <a:srgbClr val="828282"/>
                </a:solidFill>
                <a:latin typeface="Arial" charset="0"/>
                <a:ea typeface="ＭＳ Ｐゴシック" charset="0"/>
                <a:sym typeface="Helvetica Neue" charset="0"/>
              </a:rPr>
              <a:t> </a:t>
            </a:r>
            <a:r>
              <a:rPr lang="en-US" sz="800" smtClean="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622618411"/>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American frontier was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A) all of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core defining quality of the United States according to historian Frederick Jackson Turner.</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gone as of the 1890 U.S. Census, when there was no longer a clear line of advancing settlement.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 central element in popular culture such as novels, Wild West shows, and Western movies.</a:t>
                      </a:r>
                    </a:p>
                  </a:txBody>
                  <a:tcPr anchor="ctr">
                    <a:noFill/>
                  </a:tcPr>
                </a:tc>
              </a:tr>
            </a:tbl>
          </a:graphicData>
        </a:graphic>
      </p:graphicFrame>
    </p:spTree>
    <p:extLst>
      <p:ext uri="{BB962C8B-B14F-4D97-AF65-F5344CB8AC3E}">
        <p14:creationId xmlns:p14="http://schemas.microsoft.com/office/powerpoint/2010/main" val="2344577506"/>
      </p:ext>
    </p:ext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Gilded Age politics can best be described as a period of:</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Energetic and effective presidents.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Intense competition and political spoils.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Transparancy and lack of corruption.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Consensus between the two major parties.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Gilded Age politics can best be described as a period of:</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Energetic and effective presidents.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Intense competition and political spoils.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Transparancy and lack of corruption.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Consensus between the two major parties.</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In his effort to reform the civil service, President Hayes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convinced Congress to outlaw the spoils system during his presidency.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collaborated with Chester Arthur to reform the Port of New York.</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signed the Pendleton Act of 1883 into law, effectively ending the spoils system.</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appointed a special committee charged with drawing up new rules for federal appointments.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ctionimage.jpg"/>
          <p:cNvPicPr>
            <a:picLocks noChangeAspect="1"/>
          </p:cNvPicPr>
          <p:nvPr/>
        </p:nvPicPr>
        <p:blipFill>
          <a:blip r:embed="rId2">
            <a:extLst>
              <a:ext uri="{26698a513cf6121415ca864900e021a8}">
                <a14:useLocalDpi xmlns:a14="http://schemas.microsoft.com/office/drawing/2010/main" xmlns="" val="0"/>
              </a:ext>
            </a:extLst>
          </a:blip>
          <a:stretch>
            <a:fillRect/>
          </a:stretch>
        </p:blipFill>
        <p:spPr>
          <a:xfrm>
            <a:off x="152400" y="1447800"/>
            <a:ext cx="2768600" cy="1989931"/>
          </a:xfrm>
          <a:prstGeom prst="rect">
            <a:avLst/>
          </a:prstGeom>
        </p:spPr>
      </p:pic>
      <p:sp>
        <p:nvSpPr>
          <p:cNvPr id="22" name="Text Placeholder 21"/>
          <p:cNvSpPr>
            <a:spLocks noGrp="1"/>
          </p:cNvSpPr>
          <p:nvPr>
            <p:ph type="body" sz="quarter" idx="10"/>
          </p:nvPr>
        </p:nvSpPr>
        <p:spPr>
          <a:xfrm>
            <a:off x="3231005" y="1371600"/>
            <a:ext cx="5664901" cy="4800600"/>
          </a:xfrm>
        </p:spPr>
        <p:txBody>
          <a:bodyPr/>
          <a:lstStyle/>
          <a:p>
            <a:pPr marL="115888" indent="-115888"/>
            <a:r>
              <a:rPr lang="en-US" dirty="0" smtClean="0"/>
              <a:t>American Imperialism</a:t>
            </a:r>
          </a:p>
          <a:p>
            <a:pPr marL="115888" indent="-115888"/>
            <a:r>
              <a:rPr lang="en-US" dirty="0" smtClean="0"/>
              <a:t>The Spanish-American War</a:t>
            </a:r>
          </a:p>
          <a:p>
            <a:pPr marL="115888" indent="-115888"/>
            <a:r>
              <a:rPr lang="en-US" dirty="0"/>
              <a:t>Markets and Missionaries </a:t>
            </a:r>
            <a:endParaRPr lang="en-US" dirty="0" smtClean="0"/>
          </a:p>
          <a:p>
            <a:pPr marL="115888" indent="-115888"/>
            <a:r>
              <a:rPr lang="en-US" dirty="0"/>
              <a:t>The Open Door Policy </a:t>
            </a:r>
            <a:endParaRPr lang="en-US" dirty="0" smtClean="0"/>
          </a:p>
          <a:p>
            <a:pPr marL="115888" indent="-115888"/>
            <a:r>
              <a:rPr lang="en-US" dirty="0"/>
              <a:t>The Philippine-American War </a:t>
            </a:r>
            <a:endParaRPr lang="en-US" dirty="0" smtClean="0"/>
          </a:p>
          <a:p>
            <a:pPr marL="115888" indent="-115888"/>
            <a:r>
              <a:rPr lang="en-US" dirty="0"/>
              <a:t>The Banana Wars </a:t>
            </a:r>
            <a:endParaRPr lang="en-US" dirty="0" smtClean="0"/>
          </a:p>
        </p:txBody>
      </p:sp>
      <p:sp>
        <p:nvSpPr>
          <p:cNvPr id="21" name="Title 20"/>
          <p:cNvSpPr>
            <a:spLocks noGrp="1"/>
          </p:cNvSpPr>
          <p:nvPr>
            <p:ph type="title"/>
          </p:nvPr>
        </p:nvSpPr>
        <p:spPr>
          <a:xfrm>
            <a:off x="152400" y="381000"/>
            <a:ext cx="8686800" cy="685800"/>
          </a:xfrm>
        </p:spPr>
        <p:txBody>
          <a:bodyPr/>
          <a:lstStyle/>
          <a:p>
            <a:r>
              <a:rPr lang="en-US" dirty="0" smtClean="0"/>
              <a:t>American Imperialism</a:t>
            </a:r>
            <a:endParaRPr lang="en-US" dirty="0"/>
          </a:p>
        </p:txBody>
      </p:sp>
      <p:sp>
        <p:nvSpPr>
          <p:cNvPr id="5"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 &gt; American Imperialism</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
        <p:nvSpPr>
          <p:cNvPr id="7" name="Line 6"/>
          <p:cNvSpPr>
            <a:spLocks noChangeShapeType="1"/>
          </p:cNvSpPr>
          <p:nvPr/>
        </p:nvSpPr>
        <p:spPr bwMode="auto">
          <a:xfrm>
            <a:off x="152400" y="1143000"/>
            <a:ext cx="87709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8"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1"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 name="Rectangle 8"/>
          <p:cNvSpPr>
            <a:spLocks/>
          </p:cNvSpPr>
          <p:nvPr/>
        </p:nvSpPr>
        <p:spPr bwMode="auto">
          <a:xfrm>
            <a:off x="3962400" y="64770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pic>
        <p:nvPicPr>
          <p:cNvPr id="1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0" name="Rectangle 10"/>
          <p:cNvSpPr>
            <a:spLocks/>
          </p:cNvSpPr>
          <p:nvPr/>
        </p:nvSpPr>
        <p:spPr bwMode="auto">
          <a:xfrm>
            <a:off x="1676400" y="6629400"/>
            <a:ext cx="66167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u="sng" dirty="0" smtClean="0">
                <a:solidFill>
                  <a:srgbClr val="FFFFFF"/>
                </a:solidFill>
                <a:latin typeface="Arial"/>
                <a:ea typeface="ＭＳ Ｐゴシック" charset="0"/>
                <a:cs typeface="Arial"/>
                <a:sym typeface="Helvetica Neue" charset="0"/>
                <a:hlinkClick r:id="rId5"/>
              </a:rPr>
              <a:t>www.www/boundless.com/u-s-history?campaign_content=book_298_chapter_20&amp;campaign_term=U.S.+History&amp;utm_campaign=powerpoint&amp;utm_medium=direct&amp;utm_source=boundless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Tree>
    <p:extLst>
      <p:ext uri="{BB962C8B-B14F-4D97-AF65-F5344CB8AC3E}">
        <p14:creationId xmlns:p14="http://schemas.microsoft.com/office/powerpoint/2010/main" val="3722857561"/>
      </p:ext>
    </p:extLst>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1905000" y="6477000"/>
            <a:ext cx="7137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51302196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In his effort to reform the civil service, President Hayes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convinced Congress to outlaw the spoils system during his presidency.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collaborated with Chester Arthur to reform the Port of New York.</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signed the Pendleton Act of 1883 into law, effectively ending the spoils system.</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1"/>
                          </a:solidFill>
                          <a:effectLst/>
                          <a:sym typeface="Helvetica Neue" charset="0"/>
                        </a:rPr>
                        <a:t>D) appointed a special committee charged with drawing up new rules for federal appointments.</a:t>
                      </a:r>
                    </a:p>
                  </a:txBody>
                  <a:tcPr anchor="ctr">
                    <a:solidFill>
                      <a:schemeClr val="accent2"/>
                    </a:solidFill>
                  </a:tcPr>
                </a:tc>
              </a:tr>
            </a:tbl>
          </a:graphicData>
        </a:graphic>
      </p:graphicFrame>
    </p:spTree>
    <p:extLst>
      <p:ext uri="{BB962C8B-B14F-4D97-AF65-F5344CB8AC3E}">
        <p14:creationId xmlns:p14="http://schemas.microsoft.com/office/powerpoint/2010/main" val="3765199557"/>
      </p:ext>
    </p:extLst>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Regarding the 1884 campaign between Democrat Grover Cleveland and Republican James Blaine, which of the following statements is most accurate?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Scandal over the news Cleveland had fathered a child out of wedlock cost him the election.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Even some Republicans were put off by Blaine's scandals and worked to secure Cleveland's election.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New York, New Jersey, Indiana, and Connecticut were deemed unimportant to the election's outcome.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Cleveland had a questionable reputation of accepting large amounts of Tammany Hall's graft.</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Regarding the 1884 campaign between Democrat Grover Cleveland and Republican James Blaine, which of the following statements is most accurate?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Scandal over the news Cleveland had fathered a child out of wedlock cost him the election.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Even some Republicans were put off by Blaine's scandals and worked to secure Cleveland's election.</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New York, New Jersey, Indiana, and Connecticut were deemed unimportant to the election's outcome.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Cleveland had a questionable reputation of accepting large amounts of Tammany Hall's graft.</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In cooperation with the 51st Congress, President Benjamin Harrison passed which of the following acts?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Significant reform to prevent patronage in U.S. civil service jobs.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Blair Education Bill thwarting southern whites who wished to prevent black voter registration.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Sherman Antitrust Act, which prohibited business combinations that restricted trade.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Lodge Bill, which established federal supervision of Congressional elections.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In cooperation with the 51st Congress, President Benjamin Harrison passed which of the following acts?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Significant reform to prevent patronage in U.S. civil service jobs.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Blair Education Bill thwarting southern whites who wished to prevent black voter registration.</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The Sherman Antitrust Act, which prohibited business combinations that restricted trade.</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Lodge Bill, which established federal supervision of Congressional elections.</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Populist Party declined precipitously after 1896 because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country's finances began to improve after the financial panic of 1893.</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Spanish-American War drew the nation's attention further away from Populist issues.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Democratic Party absorbed the remnants of the Populist movement.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all of these answers.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1905000" y="6477000"/>
            <a:ext cx="7137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51302196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Populist Party declined precipitously after 1896 because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country's finances began to improve after the financial panic of 1893.</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Spanish-American War drew the nation's attention further away from Populist issues.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Democratic Party absorbed the remnants of the Populist movement.</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1"/>
                          </a:solidFill>
                          <a:effectLst/>
                          <a:sym typeface="Helvetica Neue" charset="0"/>
                        </a:rPr>
                        <a:t>D) all of these answers.</a:t>
                      </a:r>
                    </a:p>
                  </a:txBody>
                  <a:tcPr anchor="ctr">
                    <a:solidFill>
                      <a:schemeClr val="accent2"/>
                    </a:solidFill>
                  </a:tcPr>
                </a:tc>
              </a:tr>
            </a:tbl>
          </a:graphicData>
        </a:graphic>
      </p:graphicFrame>
    </p:spTree>
    <p:extLst>
      <p:ext uri="{BB962C8B-B14F-4D97-AF65-F5344CB8AC3E}">
        <p14:creationId xmlns:p14="http://schemas.microsoft.com/office/powerpoint/2010/main" val="3765199557"/>
      </p:ext>
    </p:extLst>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Grange can best be explained as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 grassroots organization aimed at fighting against government regulation of the railroads.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an organization of farmers focused primarily on the cause of women's suffrage.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a fraterny that encourages farmers to band together for common economic and political well-being.</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 historical cooperative organization for farmers which died out in the 1920s.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Grange can best be explained as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 grassroots organization aimed at fighting against government regulation of the railroads.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an organization of farmers focused primarily on the cause of women's suffrage.</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a fraterny that encourages farmers to band together for common economic and political well-being.</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 historical cooperative organization for farmers which died out in the 1920s.</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Farmers Alliance, which eventually gave birth to the Populist Party, worked toward all of the following goals EXCEPT</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 more equitable tax system on mortgage property.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an eight hour work day.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regulation of interstate commerce by Congress.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government control of transportation and communication.</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2" name="Title 1"/>
          <p:cNvSpPr>
            <a:spLocks noGrp="1"/>
          </p:cNvSpPr>
          <p:nvPr>
            <p:ph type="title"/>
          </p:nvPr>
        </p:nvSpPr>
        <p:spPr/>
        <p:txBody>
          <a:bodyPr/>
          <a:lstStyle/>
          <a:p>
            <a:r>
              <a:rPr lang="en-US" smtClean="0"/>
              <a:t>Appendix</a:t>
            </a:r>
            <a:endParaRPr lang="en-US" dirty="0"/>
          </a:p>
        </p:txBody>
      </p:sp>
    </p:spTree>
    <p:extLst>
      <p:ext uri="{BB962C8B-B14F-4D97-AF65-F5344CB8AC3E}">
        <p14:creationId xmlns:p14="http://schemas.microsoft.com/office/powerpoint/2010/main" val="1737923768"/>
      </p:ext>
    </p:extLst>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Farmers Alliance, which eventually gave birth to the Populist Party, worked toward all of the following goals EXCEPT</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 more equitable tax system on mortgage property.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an eight hour work day.</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regulation of interstate commerce by Congress.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government control of transportation and communication.</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Populist Party's Omaha Platform included which of the following planks?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statehood of Colorado, Kansas, Idaho, and Nevada.</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Election of Senators by state legislatures.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A graduated income tax and civil service reform.</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Private control of all railroads, telegraphs, and telephones.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Populist Party's Omaha Platform included which of the following planks?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statehood of Colorado, Kansas, Idaho, and Nevada.</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Election of Senators by state legislatures.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A graduated income tax and civil service reform.</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Private control of all railroads, telegraphs, and telephones.</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If asked what social classes owe one another William Graham Sumner (and other social Darwinists) might well have answered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transfer of surplus wealth</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Equality of opportunity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Nothing</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Generosity and compassion</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If asked what social classes owe one another William Graham Sumner (and other social Darwinists) might well have answered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transfer of surplus wealth</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Equality of opportunity</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Nothing</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Generosity and compassion</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separate spheres ideology was influenced by which of the following ideas?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Women were considered passive, male-dependent, and ill-suited for life outside the domestic realm.</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All of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Men, based on the will of God, inhabit the public sphere - politics, economy, commerce, and law.</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In the 1800s, families no longer worked together but rather used wages they earned to buy goods.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separate spheres ideology was influenced by which of the following ideas?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Women were considered passive, male-dependent, and ill-suited for life outside the domestic realm.</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All of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Men, based on the will of God, inhabit the public sphere - politics, economy, commerce, and law.</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In the 1800s, families no longer worked together but rather used wages they earned to buy goods.</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Frederick Law Olmsted was primarily responsible for:</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Writing the first outdoor camping manual</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invention of the safety bicycle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Designing the layout and system of what became the foundation for Central Park in New York City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Adding the internal combustion engine to the bicycle, creating the forerunner of the motorcycle</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Frederick Law Olmsted was primarily responsible for:</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Writing the first outdoor camping manual</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invention of the safety bicycle</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Designing the layout and system of what became the foundation for Central Park in New York City</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Adding the internal combustion engine to the bicycle, creating the forerunner of the motorcycle</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advertisement of consumer goods became more common in the late nineteenth and early twentieth century because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medicine advertisements were increasingly sought after as disease ravaged Europe.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for the first time in history consumer products were available in large quantities, at low prices.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N. W. Ayer &amp; Son, opened in 1869, was the first full-service agency to specialize in advertisements.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as education advanced literacy, advertising expanded to include handbills.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Key terms</a:t>
            </a:r>
            <a:endParaRPr lang="en-US" dirty="0"/>
          </a:p>
        </p:txBody>
      </p:sp>
      <p:sp>
        <p:nvSpPr>
          <p:cNvPr id="10" name="Text Placeholder 9"/>
          <p:cNvSpPr>
            <a:spLocks noGrp="1"/>
          </p:cNvSpPr>
          <p:nvPr>
            <p:ph type="body" sz="quarter" idx="10"/>
          </p:nvPr>
        </p:nvSpPr>
        <p:spPr/>
        <p:txBody>
          <a:bodyPr/>
          <a:lstStyle/>
          <a:p>
            <a:r>
              <a:rPr lang="en-US" sz="1200" dirty="0" smtClean="0"/>
              <a:t>"Political Machines" </a:t>
            </a:r>
            <a:r>
              <a:rPr lang="en-US" sz="1200" dirty="0" smtClean="0">
                <a:solidFill>
                  <a:schemeClr val="bg2"/>
                </a:solidFill>
              </a:rPr>
              <a:t>A political machine is a political organization in which an authoritative boss or small group commands the support of a corps of supporters and businesses (usually campaign workers), who receive rewards for their efforts. The machine's power is based on the ability of the workers to get out the vote for their candidates on election day.</a:t>
            </a:r>
          </a:p>
          <a:p>
            <a:r>
              <a:rPr lang="en-US" sz="1200" dirty="0" smtClean="0"/>
              <a:t>Alexander Berkman </a:t>
            </a:r>
            <a:r>
              <a:rPr lang="en-US" sz="1200" dirty="0" smtClean="0">
                <a:solidFill>
                  <a:schemeClr val="bg2"/>
                </a:solidFill>
              </a:rPr>
              <a:t>A writer and political activist and leader of the anarchist movement in the early 20th century. He was jailed for 14 years in the United States for the attempted murder of Henry Frick, head of U.S. Steel, before being deported to Russia.</a:t>
            </a:r>
          </a:p>
          <a:p>
            <a:r>
              <a:rPr lang="en-US" sz="1200" dirty="0" smtClean="0"/>
              <a:t>Allotment and Assimilation Era </a:t>
            </a:r>
            <a:r>
              <a:rPr lang="en-US" sz="1200" dirty="0">
                <a:solidFill>
                  <a:schemeClr val="bg2"/>
                </a:solidFill>
              </a:rPr>
              <a:t>This period of allotment over tribal lands (1887–1943) became known as the "Allotment and Assimilation Era" mainly because of the main goal of alloting tribal land was to Americanize native peoples into mainstream society. The notion that native peoples could live their lives according to traditional practices and teachings on the reservation was forbidden, thus assimilation became the epitome of Federal Indian Policy.</a:t>
            </a:r>
          </a:p>
          <a:p>
            <a:r>
              <a:rPr lang="en-US" sz="1200" dirty="0"/>
              <a:t>alternating current </a:t>
            </a:r>
            <a:r>
              <a:rPr lang="en-US" sz="1200" dirty="0">
                <a:solidFill>
                  <a:schemeClr val="bg2"/>
                </a:solidFill>
              </a:rPr>
              <a:t>an electric current in which the direction of flow of the electrons reverses periodically having an average of zero, with positive and negative values (with a frequency of 50 Hz in Europe, 60 Hz in the US, 400 Hz for airport lighting, and some others); especially such a current produced by a rotating generator or alternator.</a:t>
            </a:r>
          </a:p>
          <a:p>
            <a:r>
              <a:rPr lang="en-US" sz="1200" dirty="0"/>
              <a:t>American Anti-Imperialist League </a:t>
            </a:r>
            <a:r>
              <a:rPr lang="en-US" sz="1200" dirty="0">
                <a:solidFill>
                  <a:schemeClr val="bg2"/>
                </a:solidFill>
              </a:rPr>
              <a:t>A U.S. organization which opposed U.S. control of the Philippines as a violation of republican principles. The group also believed in free-trade, the gold standard, and limited government. On the question of imperialism, the AAIL was defeated by progressives, who generally supported American empire.</a:t>
            </a:r>
          </a:p>
          <a:p>
            <a:r>
              <a:rPr lang="en-US" sz="1200" dirty="0"/>
              <a:t>American Exceptionalism </a:t>
            </a:r>
            <a:r>
              <a:rPr lang="en-US" sz="1200" dirty="0">
                <a:solidFill>
                  <a:schemeClr val="bg2"/>
                </a:solidFill>
              </a:rPr>
              <a:t>A belief, central to American political culture since the Revolution, that Americans have a unique mission among nations to spread freedom and democracy. American exceptionalism remains popular among Americans, but might be associated with aggressive and exclusionary (and thus unjust) policies.</a:t>
            </a:r>
          </a:p>
          <a:p>
            <a:r>
              <a:rPr lang="en-US" sz="1200" dirty="0"/>
              <a:t>American Imperialism </a:t>
            </a:r>
            <a:r>
              <a:rPr lang="en-US" sz="1200" dirty="0">
                <a:solidFill>
                  <a:schemeClr val="bg2"/>
                </a:solidFill>
              </a:rPr>
              <a:t>This term refers to the economic, military, and cultural influence of the United States on other countries.</a:t>
            </a:r>
          </a:p>
          <a:p>
            <a:r>
              <a:rPr lang="en-US" sz="1200" dirty="0"/>
              <a:t>American Missionary Association </a:t>
            </a:r>
            <a:r>
              <a:rPr lang="en-US" sz="1200" dirty="0">
                <a:solidFill>
                  <a:schemeClr val="bg2"/>
                </a:solidFill>
              </a:rPr>
              <a:t>Started as an abolitionist organization in the 1840's, the AMA supported the education of freed blacks, founding hundreds of schools and colleges.</a:t>
            </a:r>
          </a:p>
          <a:p>
            <a:r>
              <a:rPr lang="en-US" sz="1200" dirty="0"/>
              <a:t>amusement park </a:t>
            </a:r>
            <a:r>
              <a:rPr lang="en-US" sz="1200" dirty="0">
                <a:solidFill>
                  <a:schemeClr val="bg2"/>
                </a:solidFill>
              </a:rPr>
              <a:t>A commercially-operated collection of rides, games and other entertainment attractions, which became highly popular among Americans during the first decades of the 20th century.</a:t>
            </a:r>
          </a:p>
          <a:p>
            <a:r>
              <a:rPr lang="en-US" sz="1200" dirty="0"/>
              <a:t>anarcho-syndicalist </a:t>
            </a:r>
            <a:r>
              <a:rPr lang="en-US" sz="1200" dirty="0">
                <a:solidFill>
                  <a:schemeClr val="bg2"/>
                </a:solidFill>
              </a:rPr>
              <a:t>Adherents to the branch of anarchism which favors the organization of the economy into syndicates, or economic co-ops.</a:t>
            </a:r>
          </a:p>
          <a:p>
            <a:r>
              <a:rPr lang="en-US" sz="1200" dirty="0"/>
              <a:t>Annexation of Hawaii </a:t>
            </a:r>
            <a:r>
              <a:rPr lang="en-US" sz="1200" dirty="0">
                <a:solidFill>
                  <a:schemeClr val="bg2"/>
                </a:solidFill>
              </a:rPr>
              <a:t>Hawaii was annexed by the United States when President William McKinley signed the Newlands Resolution on July 7, 1898. In this agreement, the U.S. gained access and possession of all ports, buildings, harbors, military equipment and public property that had formally belonged to the Government of the Hawaiian Islands.</a:t>
            </a:r>
          </a:p>
          <a:p>
            <a:r>
              <a:rPr lang="en-US" sz="1200" dirty="0"/>
              <a:t>Ashcan School </a:t>
            </a:r>
            <a:r>
              <a:rPr lang="en-US" sz="1200" dirty="0" smtClean="0">
                <a:solidFill>
                  <a:schemeClr val="bg2"/>
                </a:solidFill>
              </a:rPr>
              <a:t>a realist artistic movement that came into prominence in the United States during the early twentieth century, best known for works portraying scenes of daily life in New York's poorer neighborhoods.</a:t>
            </a:r>
            <a:endParaRPr lang="en-US" sz="1200" dirty="0">
              <a:solidFill>
                <a:schemeClr val="bg2"/>
              </a:solidFil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6"/>
          <p:cNvSpPr>
            <a:spLocks noChangeShapeType="1"/>
          </p:cNvSpPr>
          <p:nvPr/>
        </p:nvSpPr>
        <p:spPr bwMode="auto">
          <a:xfrm>
            <a:off x="228600" y="914400"/>
            <a:ext cx="86947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advertisement of consumer goods became more common in the late nineteenth and early twentieth century because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medicine advertisements were increasingly sought after as disease ravaged Europe.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for the first time in history consumer products were available in large quantities, at low prices.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N. W. Ayer &amp; Son, opened in 1869, was the first full-service agency to specialize in advertisements.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as education advanced literacy, advertising expanded to include handbills.</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Entertainment venues cropped up at the end of the nineteenth century primarily because: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Many Progressives believed that forms of "edutainement" would morally instruct the working classes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salacious environment of the wildly popular burlesque shows attracted thousands of spectators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Before and after WWI, many Americans clamored for thrilling and escapist distractions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More Americans increasingly had free time and disposable income for leisure activities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1905000" y="6477000"/>
            <a:ext cx="7137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51302196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Entertainment venues cropped up at the end of the nineteenth century primarily because: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Many Progressives believed that forms of "edutainement" would morally instruct the working classes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salacious environment of the wildly popular burlesque shows attracted thousands of spectators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Before and after WWI, many Americans clamored for thrilling and escapist distractions</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1"/>
                          </a:solidFill>
                          <a:effectLst/>
                          <a:sym typeface="Helvetica Neue" charset="0"/>
                        </a:rPr>
                        <a:t>D) More Americans increasingly had free time and disposable income for leisure activities</a:t>
                      </a:r>
                    </a:p>
                  </a:txBody>
                  <a:tcPr anchor="ctr">
                    <a:solidFill>
                      <a:schemeClr val="accent2"/>
                    </a:solidFill>
                  </a:tcPr>
                </a:tc>
              </a:tr>
            </a:tbl>
          </a:graphicData>
        </a:graphic>
      </p:graphicFrame>
    </p:spTree>
    <p:extLst>
      <p:ext uri="{BB962C8B-B14F-4D97-AF65-F5344CB8AC3E}">
        <p14:creationId xmlns:p14="http://schemas.microsoft.com/office/powerpoint/2010/main" val="3765199557"/>
      </p:ext>
    </p:extLst>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best describes the central concerns of American visual artists at the beginning of the 20th century?</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depiction of utopias toward which the community could strive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depiction of everyday modern industrial life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depiction of a lost, agrarian past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depiction of important religious and political figures in all their power</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best describes the central concerns of American visual artists at the beginning of the 20th century?</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depiction of utopias toward which the community could strive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The depiction of everyday modern industrial life</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depiction of a lost, agrarian past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depiction of important religious and political figures in all their power</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Under which of the following presidents was the concept of an American Empire first popularized?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James Polk</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Theodore Roosevelt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William McKinley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Thomas Jefferson</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819400" y="6477000"/>
            <a:ext cx="6223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a:t>
            </a:r>
            <a:r>
              <a:rPr lang="en-US" sz="800" dirty="0" smtClean="0">
                <a:solidFill>
                  <a:srgbClr val="828282"/>
                </a:solidFill>
                <a:latin typeface="Arial" charset="0"/>
                <a:ea typeface="ＭＳ Ｐゴシック" charset="0"/>
                <a:sym typeface="Helvetica Neue" charset="0"/>
              </a:rPr>
              <a:t>yours </a:t>
            </a:r>
            <a:r>
              <a:rPr lang="en-US" sz="800" dirty="0">
                <a:solidFill>
                  <a:srgbClr val="828282"/>
                </a:solidFill>
                <a:latin typeface="Arial" charset="0"/>
                <a:ea typeface="ＭＳ Ｐゴシック" charset="0"/>
                <a:sym typeface="Helvetica Neue" charset="0"/>
              </a:rPr>
              <a:t>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rPr>
              <a:t>"Boundless." </a:t>
            </a:r>
            <a:r>
              <a:rPr lang="en-US" sz="800">
                <a:solidFill>
                  <a:srgbClr val="828282"/>
                </a:solidFill>
                <a:latin typeface="Arial" charset="0"/>
                <a:ea typeface="ＭＳ Ｐゴシック" charset="0"/>
                <a:sym typeface="Helvetica Neue" charset="0"/>
                <a:hlinkClick r:id="rId4"/>
              </a:rPr>
              <a:t>CC BY-SA 3.0</a:t>
            </a:r>
            <a:r>
              <a:rPr lang="en-US" sz="800">
                <a:solidFill>
                  <a:srgbClr val="828282"/>
                </a:solidFill>
                <a:latin typeface="Arial" charset="0"/>
                <a:ea typeface="ＭＳ Ｐゴシック" charset="0"/>
                <a:sym typeface="Helvetica Neue" charset="0"/>
              </a:rPr>
              <a:t> </a:t>
            </a:r>
            <a:r>
              <a:rPr lang="en-US" sz="800" smtClean="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622618411"/>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Under which of the following presidents was the concept of an American Empire first popularized?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A) James Polk</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Theodore Roosevelt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William McKinley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Thomas Jefferson</a:t>
                      </a:r>
                    </a:p>
                  </a:txBody>
                  <a:tcPr anchor="ctr">
                    <a:noFill/>
                  </a:tcPr>
                </a:tc>
              </a:tr>
            </a:tbl>
          </a:graphicData>
        </a:graphic>
      </p:graphicFrame>
    </p:spTree>
    <p:extLst>
      <p:ext uri="{BB962C8B-B14F-4D97-AF65-F5344CB8AC3E}">
        <p14:creationId xmlns:p14="http://schemas.microsoft.com/office/powerpoint/2010/main" val="2344577506"/>
      </p:ext>
    </p:extLst>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Why was the Spanish-American war called the "splendid little war"?</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It only lasted six months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It only lasted one year</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It only lasted ten weeks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It only lasted two weeks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Why was the Spanish-American war called the "splendid little war"?</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It only lasted six months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It only lasted one year</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It only lasted ten weeks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It only lasted two weeks</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is true of the American Missionary Association?</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All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It was a strong organization in China and East Asia</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Before the Civil War, it established 115 antislavery churches in Illinois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It established schools and colleges for African Americans in the post-Civil War period</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p:txBody>
          <a:bodyPr/>
          <a:lstStyle/>
          <a:p>
            <a:r>
              <a:rPr lang="en-US" sz="1200" dirty="0" smtClean="0"/>
              <a:t>Battle of Manila </a:t>
            </a:r>
            <a:r>
              <a:rPr lang="en-US" sz="1200" dirty="0" smtClean="0">
                <a:solidFill>
                  <a:schemeClr val="bg2"/>
                </a:solidFill>
              </a:rPr>
              <a:t>The battle which began the Philippine-American War of 1899. The war resulted in American victory and colonial rule over the Philippines until 1946.</a:t>
            </a:r>
          </a:p>
          <a:p>
            <a:r>
              <a:rPr lang="en-US" sz="1200" dirty="0"/>
              <a:t>Bennett Law </a:t>
            </a:r>
            <a:r>
              <a:rPr lang="en-US" sz="1200" dirty="0">
                <a:solidFill>
                  <a:schemeClr val="bg2"/>
                </a:solidFill>
              </a:rPr>
              <a:t>The Bennett Law was a controversial Wisconsin law passed in 1889 that required public and private schools to teach most subjects in English. The law was opposed by the state's large German-American population, but was typical of the assimilationist education policy of the Progressive Era.</a:t>
            </a:r>
          </a:p>
          <a:p>
            <a:r>
              <a:rPr lang="en-US" sz="1200" dirty="0"/>
              <a:t>Bessemer Process </a:t>
            </a:r>
            <a:r>
              <a:rPr lang="en-US" sz="1200" dirty="0">
                <a:solidFill>
                  <a:schemeClr val="bg2"/>
                </a:solidFill>
              </a:rPr>
              <a:t>The Bessemer process was the first inexpensive industrial process for the mass production of steel from molten pig iron.</a:t>
            </a:r>
          </a:p>
          <a:p>
            <a:r>
              <a:rPr lang="en-US" sz="1200" dirty="0"/>
              <a:t>bicycle craze </a:t>
            </a:r>
            <a:r>
              <a:rPr lang="en-US" sz="1200" dirty="0">
                <a:solidFill>
                  <a:schemeClr val="bg2"/>
                </a:solidFill>
              </a:rPr>
              <a:t>Sudden consumer enthusiasm for bicycles during the 1890's, precipitated by improvements in bike design.</a:t>
            </a:r>
          </a:p>
          <a:p>
            <a:r>
              <a:rPr lang="en-US" sz="1200" dirty="0"/>
              <a:t>Billion Dollar Congress </a:t>
            </a:r>
            <a:r>
              <a:rPr lang="en-US" sz="1200" dirty="0">
                <a:solidFill>
                  <a:schemeClr val="bg2"/>
                </a:solidFill>
              </a:rPr>
              <a:t>The 51st United States Congress that met from 1889 to 1891, during the first two years of the administration of U.S. President Benjamin Harrison. It was criticized as the "Billion Dollar Congress'" for its lavish spending.</a:t>
            </a:r>
          </a:p>
          <a:p>
            <a:r>
              <a:rPr lang="en-US" sz="1200" dirty="0"/>
              <a:t>biological determinism </a:t>
            </a:r>
            <a:r>
              <a:rPr lang="en-US" sz="1200" dirty="0">
                <a:solidFill>
                  <a:schemeClr val="bg2"/>
                </a:solidFill>
              </a:rPr>
              <a:t>The interpretation of humans and human life from a strictly biological point of view.</a:t>
            </a:r>
          </a:p>
          <a:p>
            <a:r>
              <a:rPr lang="en-US" sz="1200" dirty="0"/>
              <a:t>Bourbon Democrats </a:t>
            </a:r>
            <a:r>
              <a:rPr lang="en-US" sz="1200" dirty="0">
                <a:solidFill>
                  <a:schemeClr val="bg2"/>
                </a:solidFill>
              </a:rPr>
              <a:t>Bourbon Democrat was a term used in the United States from 1876 to 1904 to refer to a member of the Democratic Party, conservative or classical liberal, especially one who supported Charles O'Conor in 1872, Samuel J. Tilden in 1876, President Grover Cleveland in 1884–1888/1892–1896, and Alton B. Parker in 1904. After 1904, the Bourbons faded away.</a:t>
            </a:r>
          </a:p>
          <a:p>
            <a:r>
              <a:rPr lang="en-US" sz="1200" dirty="0"/>
              <a:t>buffalo soldier </a:t>
            </a:r>
            <a:r>
              <a:rPr lang="en-US" sz="1200" dirty="0">
                <a:solidFill>
                  <a:schemeClr val="bg2"/>
                </a:solidFill>
              </a:rPr>
              <a:t>An African-American soldier in the U.S. Army, serving in one of a number of segregated units under white officers in the period after the U.S. Civil War up to the final racial integration of the U.S. military at the end of the Korean War.</a:t>
            </a:r>
          </a:p>
          <a:p>
            <a:r>
              <a:rPr lang="en-US" sz="1200" dirty="0"/>
              <a:t>burlesque </a:t>
            </a:r>
            <a:r>
              <a:rPr lang="en-US" sz="1200" dirty="0">
                <a:solidFill>
                  <a:schemeClr val="bg2"/>
                </a:solidFill>
              </a:rPr>
              <a:t>A genre of variety show, emerging in the 1860's and evolving into a a very popular blend of satire, performance art, music hall, and adult entertainment.</a:t>
            </a:r>
          </a:p>
          <a:p>
            <a:r>
              <a:rPr lang="en-US" sz="1200" dirty="0"/>
              <a:t>Canadian West </a:t>
            </a:r>
            <a:r>
              <a:rPr lang="en-US" sz="1200" dirty="0">
                <a:solidFill>
                  <a:schemeClr val="bg2"/>
                </a:solidFill>
              </a:rPr>
              <a:t>Western Canada, also referred to as the Western provinces and commonly as the West, is a region of Canada that includes the four provinces west of the province of Ontario.</a:t>
            </a:r>
          </a:p>
          <a:p>
            <a:r>
              <a:rPr lang="en-US" sz="1200" dirty="0"/>
              <a:t>Chester A. Arthur </a:t>
            </a:r>
            <a:r>
              <a:rPr lang="en-US" sz="1200" dirty="0">
                <a:solidFill>
                  <a:schemeClr val="bg2"/>
                </a:solidFill>
              </a:rPr>
              <a:t>Chester Alan Arthur (October 5, 1829 – November 18, 1886) was the 21st President of the United States (1881–1885). Becoming President after the assassination of President James A. Garfield, Arthur struggled to overcome suspicions of his beginnings as a politician from the New York City Republican machine, succeeding at that task by embracing the cause of civil service reform. His advocacy for, and enforcement of, the Pendleton Civil Service Reform Act was the centerpiece of his administration.</a:t>
            </a:r>
          </a:p>
          <a:p>
            <a:r>
              <a:rPr lang="en-US" sz="1200" dirty="0"/>
              <a:t>Colored Farmers' National Alliance and Cooperative Union </a:t>
            </a:r>
            <a:r>
              <a:rPr lang="en-US" sz="1200" dirty="0" smtClean="0">
                <a:solidFill>
                  <a:schemeClr val="bg2"/>
                </a:solidFill>
              </a:rPr>
              <a:t>Colored Farmers' National Alliance and Cooperative Union was formed in 1886 in the American state of Texas. Despite the fact that both black and white farmers faced great difficulties due to the rising price of farming and the industry's decreasing profits, the protective organization known as the Southern Farmers' Alliance did not allow black farmers to join. A group of black farmers decided to organize their own alliance to fill the need their community was experiencing. The organization rapidly spread across the southern United States, peaking with a membership of 1.2 million in 1891.</a:t>
            </a: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2"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826592692"/>
      </p:ext>
    </p:extLst>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819400" y="6477000"/>
            <a:ext cx="6223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a:t>
            </a:r>
            <a:r>
              <a:rPr lang="en-US" sz="800" dirty="0" smtClean="0">
                <a:solidFill>
                  <a:srgbClr val="828282"/>
                </a:solidFill>
                <a:latin typeface="Arial" charset="0"/>
                <a:ea typeface="ＭＳ Ｐゴシック" charset="0"/>
                <a:sym typeface="Helvetica Neue" charset="0"/>
              </a:rPr>
              <a:t>yours </a:t>
            </a:r>
            <a:r>
              <a:rPr lang="en-US" sz="800" dirty="0">
                <a:solidFill>
                  <a:srgbClr val="828282"/>
                </a:solidFill>
                <a:latin typeface="Arial" charset="0"/>
                <a:ea typeface="ＭＳ Ｐゴシック" charset="0"/>
                <a:sym typeface="Helvetica Neue" charset="0"/>
              </a:rPr>
              <a:t>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rPr>
              <a:t>"Boundless." </a:t>
            </a:r>
            <a:r>
              <a:rPr lang="en-US" sz="800">
                <a:solidFill>
                  <a:srgbClr val="828282"/>
                </a:solidFill>
                <a:latin typeface="Arial" charset="0"/>
                <a:ea typeface="ＭＳ Ｐゴシック" charset="0"/>
                <a:sym typeface="Helvetica Neue" charset="0"/>
                <a:hlinkClick r:id="rId4"/>
              </a:rPr>
              <a:t>CC BY-SA 3.0</a:t>
            </a:r>
            <a:r>
              <a:rPr lang="en-US" sz="800">
                <a:solidFill>
                  <a:srgbClr val="828282"/>
                </a:solidFill>
                <a:latin typeface="Arial" charset="0"/>
                <a:ea typeface="ＭＳ Ｐゴシック" charset="0"/>
                <a:sym typeface="Helvetica Neue" charset="0"/>
              </a:rPr>
              <a:t> </a:t>
            </a:r>
            <a:r>
              <a:rPr lang="en-US" sz="800" smtClean="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622618411"/>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is true of the American Missionary Association?</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A) All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It was a strong organization in China and East Asia</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Before the Civil War, it established 115 antislavery churches in Illinois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It established schools and colleges for African Americans in the post-Civil War period</a:t>
                      </a:r>
                    </a:p>
                  </a:txBody>
                  <a:tcPr anchor="ctr">
                    <a:noFill/>
                  </a:tcPr>
                </a:tc>
              </a:tr>
            </a:tbl>
          </a:graphicData>
        </a:graphic>
      </p:graphicFrame>
    </p:spTree>
    <p:extLst>
      <p:ext uri="{BB962C8B-B14F-4D97-AF65-F5344CB8AC3E}">
        <p14:creationId xmlns:p14="http://schemas.microsoft.com/office/powerpoint/2010/main" val="2344577506"/>
      </p:ext>
    </p:extLst>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What did the Open Door Policy essentially state?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That all European nations and the US could trade with China</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That China was exclusively a US economic sphere of influence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That the US had a rightful sphere of influence in the western hemisphere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That the US had the right to annex Hawai'i</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819400" y="6477000"/>
            <a:ext cx="6223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a:t>
            </a:r>
            <a:r>
              <a:rPr lang="en-US" sz="800" dirty="0" smtClean="0">
                <a:solidFill>
                  <a:srgbClr val="828282"/>
                </a:solidFill>
                <a:latin typeface="Arial" charset="0"/>
                <a:ea typeface="ＭＳ Ｐゴシック" charset="0"/>
                <a:sym typeface="Helvetica Neue" charset="0"/>
              </a:rPr>
              <a:t>yours </a:t>
            </a:r>
            <a:r>
              <a:rPr lang="en-US" sz="800" dirty="0">
                <a:solidFill>
                  <a:srgbClr val="828282"/>
                </a:solidFill>
                <a:latin typeface="Arial" charset="0"/>
                <a:ea typeface="ＭＳ Ｐゴシック" charset="0"/>
                <a:sym typeface="Helvetica Neue" charset="0"/>
              </a:rPr>
              <a:t>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rPr>
              <a:t>"Boundless." </a:t>
            </a:r>
            <a:r>
              <a:rPr lang="en-US" sz="800">
                <a:solidFill>
                  <a:srgbClr val="828282"/>
                </a:solidFill>
                <a:latin typeface="Arial" charset="0"/>
                <a:ea typeface="ＭＳ Ｐゴシック" charset="0"/>
                <a:sym typeface="Helvetica Neue" charset="0"/>
                <a:hlinkClick r:id="rId4"/>
              </a:rPr>
              <a:t>CC BY-SA 3.0</a:t>
            </a:r>
            <a:r>
              <a:rPr lang="en-US" sz="800">
                <a:solidFill>
                  <a:srgbClr val="828282"/>
                </a:solidFill>
                <a:latin typeface="Arial" charset="0"/>
                <a:ea typeface="ＭＳ Ｐゴシック" charset="0"/>
                <a:sym typeface="Helvetica Neue" charset="0"/>
              </a:rPr>
              <a:t> </a:t>
            </a:r>
            <a:r>
              <a:rPr lang="en-US" sz="800" smtClean="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622618411"/>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What did the Open Door Policy essentially state?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A) That all European nations and the US could trade with China</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That China was exclusively a US economic sphere of influence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That the US had a rightful sphere of influence in the western hemisphere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That the US had the right to annex Hawai'i</a:t>
                      </a:r>
                    </a:p>
                  </a:txBody>
                  <a:tcPr anchor="ctr">
                    <a:noFill/>
                  </a:tcPr>
                </a:tc>
              </a:tr>
            </a:tbl>
          </a:graphicData>
        </a:graphic>
      </p:graphicFrame>
    </p:spTree>
    <p:extLst>
      <p:ext uri="{BB962C8B-B14F-4D97-AF65-F5344CB8AC3E}">
        <p14:creationId xmlns:p14="http://schemas.microsoft.com/office/powerpoint/2010/main" val="2344577506"/>
      </p:ext>
    </p:extLst>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was a consequence of the Philippine-American War?</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American colonial rule of the Philippines until 1946</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All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founding of the Anti-Imperialist League in 1898</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dismantling of the Catholic Church and the imposition of English in the Philippines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was a consequence of the Philippine-American War?</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American colonial rule of the Philippines until 1946</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All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founding of the Anti-Imperialist League in 1898</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dismantling of the Catholic Church and the imposition of English in the Philippines</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What did the Roosevelt Corollary to the Monroe Doctrine state?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That the US could intervene in the Caribbean and Central America to stabilize their economies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That the US could intervene in the Caribbean and Central America to protect economic interests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That the US could intervene in Colombia to build the Panama canal because it would benefit trade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That the US would practice Dollar Diplomacy in Latin America in order to achieve its economic aims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819400" y="6477000"/>
            <a:ext cx="6223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a:t>
            </a:r>
            <a:r>
              <a:rPr lang="en-US" sz="800" dirty="0" smtClean="0">
                <a:solidFill>
                  <a:srgbClr val="828282"/>
                </a:solidFill>
                <a:latin typeface="Arial" charset="0"/>
                <a:ea typeface="ＭＳ Ｐゴシック" charset="0"/>
                <a:sym typeface="Helvetica Neue" charset="0"/>
              </a:rPr>
              <a:t>yours </a:t>
            </a:r>
            <a:r>
              <a:rPr lang="en-US" sz="800" dirty="0">
                <a:solidFill>
                  <a:srgbClr val="828282"/>
                </a:solidFill>
                <a:latin typeface="Arial" charset="0"/>
                <a:ea typeface="ＭＳ Ｐゴシック" charset="0"/>
                <a:sym typeface="Helvetica Neue" charset="0"/>
              </a:rPr>
              <a:t>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rPr>
              <a:t>"Boundless." </a:t>
            </a:r>
            <a:r>
              <a:rPr lang="en-US" sz="800">
                <a:solidFill>
                  <a:srgbClr val="828282"/>
                </a:solidFill>
                <a:latin typeface="Arial" charset="0"/>
                <a:ea typeface="ＭＳ Ｐゴシック" charset="0"/>
                <a:sym typeface="Helvetica Neue" charset="0"/>
                <a:hlinkClick r:id="rId4"/>
              </a:rPr>
              <a:t>CC BY-SA 3.0</a:t>
            </a:r>
            <a:r>
              <a:rPr lang="en-US" sz="800">
                <a:solidFill>
                  <a:srgbClr val="828282"/>
                </a:solidFill>
                <a:latin typeface="Arial" charset="0"/>
                <a:ea typeface="ＭＳ Ｐゴシック" charset="0"/>
                <a:sym typeface="Helvetica Neue" charset="0"/>
              </a:rPr>
              <a:t> </a:t>
            </a:r>
            <a:r>
              <a:rPr lang="en-US" sz="800" smtClean="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622618411"/>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What did the Roosevelt Corollary to the Monroe Doctrine state?</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A) That the US could intervene in the Caribbean and Central America to stabilize their economies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That the US could intervene in the Caribbean and Central America to protect economic interests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That the US could intervene in Colombia to build the Panama canal because it would benefit trade</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That the US would practice Dollar Diplomacy in Latin America in order to achieve its economic aims</a:t>
                      </a:r>
                    </a:p>
                  </a:txBody>
                  <a:tcPr anchor="ctr">
                    <a:noFill/>
                  </a:tcPr>
                </a:tc>
              </a:tr>
            </a:tbl>
          </a:graphicData>
        </a:graphic>
      </p:graphicFrame>
    </p:spTree>
    <p:extLst>
      <p:ext uri="{BB962C8B-B14F-4D97-AF65-F5344CB8AC3E}">
        <p14:creationId xmlns:p14="http://schemas.microsoft.com/office/powerpoint/2010/main" val="2344577506"/>
      </p:ext>
    </p:extLst>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Attribution</a:t>
            </a:r>
            <a:endParaRPr lang="en-US" dirty="0"/>
          </a:p>
        </p:txBody>
      </p:sp>
      <p:sp>
        <p:nvSpPr>
          <p:cNvPr id="10" name="Text Placeholder 9"/>
          <p:cNvSpPr>
            <a:spLocks noGrp="1"/>
          </p:cNvSpPr>
          <p:nvPr>
            <p:ph type="body" sz="quarter" idx="10"/>
          </p:nvPr>
        </p:nvSpPr>
        <p:spPr/>
        <p:txBody>
          <a:bodyPr/>
          <a:lstStyle/>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"Open Door Policy."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3"/>
              </a:rPr>
              <a:t>http://en.wikipedia.org/wiki/Open%252520Door%252520Policy</a:t>
            </a:r>
            <a:endParaRPr lang="en-US" sz="1200" dirty="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"Lochner vs.New York."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http://en.wikipedia.org/wiki/Lochner%20vs.%20New%20York</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realism."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http://en.wikipedia.org/wiki/American_realism#America_in_the_early_20th_century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realism."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http://en.wikipedia.org/wiki/American_realism#Introduction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"Thomas Hiram Holding."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http://en.wikipedia.org/wiki/Thomas_Hiram_Holding</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"Central Park."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http://en.wikipedia.org/wiki/Central_Park#1857.E2.80.931900</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"Public sphere."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http://en.wikipedia.org/wiki/Public%20sphere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"Social Gospel."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http://en.wikipedia.org/wiki/Social%20Gospel</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"Union Pacific."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http://en.wikipedia.org/wiki/Union%20Pacific</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"Great American Desert."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http://en.wikipedia.org/wiki/Great%20American%20Desert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"Allotment and Assimilation Era."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3"/>
              </a:rPr>
              <a:t>http://en.wikipedia.org/wiki/Allotment%20and%20Assimilation%20Era</a:t>
            </a:r>
            <a:endParaRPr lang="en-US" sz="1200" dirty="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"Bourbon Democrats."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http://en.wikipedia.org/wiki/Bourbon%20Democrats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"Tammany Hall."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http://en.wikipedia.org/wiki/Tammany%20Hall</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"Political Machines."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6"/>
              </a:rPr>
              <a:t>http://en.wikipedia.org/wiki/Political%20Machines</a:t>
            </a:r>
            <a:endParaRPr lang="en-US" sz="1200" dirty="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"Second Industrial Revolution."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7"/>
              </a:rPr>
              <a:t>http://en.wikipedia.org/wiki/Second%20Industrial%20Revolution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"Machine Politics."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http://en.wikipedia.org/wiki/Machine%20Politics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"Mining Camps." </a:t>
            </a:r>
            <a:r>
              <a:rPr lang="en-US" sz="1200">
                <a:solidFill>
                  <a:schemeClr val="accent1"/>
                </a:solidFill>
                <a:latin typeface="Arial" charset="0"/>
                <a:ea typeface="ＭＳ Ｐゴシック" charset="0"/>
                <a:hlinkClick r:id="rId2"/>
              </a:rPr>
              <a:t>CC BY-SA 3.0</a:t>
            </a:r>
            <a:r>
              <a:rPr lang="en-US" sz="1200">
                <a:solidFill>
                  <a:schemeClr val="accent1"/>
                </a:solidFill>
                <a:latin typeface="Arial" charset="0"/>
                <a:ea typeface="ＭＳ Ｐゴシック" charset="0"/>
              </a:rPr>
              <a:t> </a:t>
            </a:r>
            <a:r>
              <a:rPr lang="en-US" sz="1200" smtClean="0">
                <a:solidFill>
                  <a:schemeClr val="accent1"/>
                </a:solidFill>
                <a:latin typeface="Arial" charset="0"/>
                <a:ea typeface="ＭＳ Ｐゴシック" charset="0"/>
                <a:hlinkClick r:id="rId19"/>
              </a:rPr>
              <a:t>http://en.wikipedia.org/wiki/Mining%20Camps</a:t>
            </a:r>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6"/>
          <p:cNvSpPr>
            <a:spLocks noChangeShapeType="1"/>
          </p:cNvSpPr>
          <p:nvPr/>
        </p:nvSpPr>
        <p:spPr bwMode="auto">
          <a:xfrm>
            <a:off x="228600" y="914400"/>
            <a:ext cx="86947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228600" y="533400"/>
            <a:ext cx="8686800" cy="5715000"/>
          </a:xfrm>
        </p:spPr>
        <p:txBody>
          <a:bodyPr/>
          <a:lstStyle/>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"McKinley Tariff." </a:t>
            </a:r>
            <a:r>
              <a:rPr lang="en-US" sz="1200" dirty="0" smtClean="0">
                <a:solidFill>
                  <a:schemeClr val="accent1"/>
                </a:solidFill>
                <a:latin typeface="Arial" charset="0"/>
                <a:ea typeface="ＭＳ Ｐゴシック" charset="0"/>
                <a:hlinkClick r:id="rId2"/>
              </a:rPr>
              <a:t>CC BY-SA 3.0</a:t>
            </a:r>
            <a:r>
              <a:rPr lang="en-US" sz="1200" dirty="0" smtClean="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3"/>
              </a:rPr>
              <a:t>http://en.wikipedia.org/wiki/McKinley%20Tariff</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"Panic of 1893."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http://en.wikipedia.org/wiki/Panic%20of%201893</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"Chester A. Arthur."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http://en.wikipedia.org/wiki/Chester%20A.%20Arthur</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"William Jennings Bryan."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http://en.wikipedia.org/wiki/William%20Jennings%20Bryan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"Silver Coinage."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http://en.wikipedia.org/wiki/Silver%20Coinage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"Family Economy."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http://en.wikipedia.org/wiki/Family%20Economy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Imperialism."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http://en.wikipedia.org/wiki/American%20Imperialism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"Social Darwinism."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http://en.wikipedia.org/wiki/Social%20Darwinism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"Annexation of Hawaii."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http://en.wikipedia.org/wiki/Annexation%20of%20Hawaii</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"Philippine Revolution of 1896."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http://en.wikipedia.org/wiki/Philippine%20Revolution%20of%201896</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"fascism."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3"/>
              </a:rPr>
              <a:t>http://en.wiktionary.org/wiki/fascism</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"Bennett Law."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http://en.wikipedia.org/wiki/Bennett%20Law</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"Eugene Debs."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http://en.wikipedia.org/wiki/Eugene%20Debs</a:t>
            </a:r>
            <a:endParaRPr lang="en-US" sz="1200" u="sng" dirty="0">
              <a:solidFill>
                <a:schemeClr val="accent1"/>
              </a:solidFill>
              <a:ea typeface="ＭＳ Ｐゴシック" charset="0"/>
              <a:cs typeface="Arial"/>
            </a:endParaRPr>
          </a:p>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rPr>
              <a:t>"Daniel De Leon."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6"/>
              </a:rPr>
              <a:t>http://en.wikipedia.org/wiki/Daniel%20De%20Leon</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"Scientific Management."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7"/>
              </a:rPr>
              <a:t>http://en.wikipedia.org/wiki/Scientific%20Management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"Bessemer Process."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http://en.wikipedia.org/wiki/Bessemer%20Process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"Second Industrial Revolution."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9"/>
              </a:rPr>
              <a:t>http://en.wikipedia.org/wiki/Second%20Industrial%20Revolution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"Farm Credit System."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0"/>
              </a:rPr>
              <a:t>http://en.wikipedia.org/wiki/Farm%20Credit%20System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"Cooperative Extension Service."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1"/>
              </a:rPr>
              <a:t>http://en.wikipedia.org/wiki/Cooperative%20Extension%20Service</a:t>
            </a:r>
            <a:endParaRPr lang="en-US" sz="1200" u="sng" dirty="0">
              <a:solidFill>
                <a:schemeClr val="accent1"/>
              </a:solidFill>
              <a:ea typeface="ＭＳ Ｐゴシック" charset="0"/>
              <a:cs typeface="Arial"/>
            </a:endParaRPr>
          </a:p>
          <a:p>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228600" y="533400"/>
            <a:ext cx="8686800" cy="5715000"/>
          </a:xfrm>
        </p:spPr>
        <p:txBody>
          <a:bodyPr/>
          <a:lstStyle/>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"Granger Laws." </a:t>
            </a:r>
            <a:r>
              <a:rPr lang="en-US" sz="1200" dirty="0" smtClean="0">
                <a:solidFill>
                  <a:schemeClr val="accent1"/>
                </a:solidFill>
                <a:latin typeface="Arial" charset="0"/>
                <a:ea typeface="ＭＳ Ｐゴシック" charset="0"/>
                <a:hlinkClick r:id="rId2"/>
              </a:rPr>
              <a:t>CC BY-SA 3.0</a:t>
            </a:r>
            <a:r>
              <a:rPr lang="en-US" sz="1200" dirty="0" smtClean="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3"/>
              </a:rPr>
              <a:t>http://en.wikipedia.org/wiki/Granger%20Laws</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"Reading Railroad Massacre."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http://en.wikipedia.org/wiki/Reading%20Railroad%20Massacre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"Land Scrip."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http://en.wikipedia.org/wiki/Land%20Scrip</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"Homestead Act."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http://en.wikipedia.org/wiki/Homestead%20Act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"Roosevelt Corollary."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http://en.wikipedia.org/wiki/Roosevelt%20Corollary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"United Fruit Company."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http://en.wikipedia.org/wiki/United%20Fruit%20Company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"Dime Museums."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http://en.wikipedia.org/wiki/Dime%20Museums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Missionary Association."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http://en.wikipedia.org/wiki/American%20Missionary%20Association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"Crop-Lien System."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http://en.wikipedia.org/wiki/Crop-Lien%20System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"Colored Farmers' National Alliance and Cooperative Union."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http://en.wikipedia.org/wiki/Colored%20Farmers'%20National%20Alliance%20and%20Cooperative%20Union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"Ocala Demands."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3"/>
              </a:rPr>
              <a:t>http://en.wikipedia.org/wiki/Ocala%20Demands</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"Alexander Berkman."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http://en.wikipedia.org/wiki/Alexander%20Berkman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"Pinkerton agents."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http://en.wikipedia.org/wiki/Pinkerton%20agents</a:t>
            </a:r>
            <a:endParaRPr lang="en-US" sz="1200" u="sng" dirty="0">
              <a:solidFill>
                <a:schemeClr val="accent1"/>
              </a:solidFill>
              <a:ea typeface="ＭＳ Ｐゴシック" charset="0"/>
              <a:cs typeface="Arial"/>
            </a:endParaRPr>
          </a:p>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rPr>
              <a:t>"Henry Clay Frick."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6"/>
              </a:rPr>
              <a:t>http://en.wikipedia.org/wiki/Henry%20Clay%20Frick</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"The Big Brother Policy."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7"/>
              </a:rPr>
              <a:t>http://en.wikipedia.org/wiki/The%252520Big%252520Brother%252520Policy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"Venezuela Crisis of 1895."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http://en.wikipedia.org/wiki/Venezuela%252520Crisis%252520of%2525201895</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"Red Cloud."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9"/>
              </a:rPr>
              <a:t>http://en.wikipedia.org/wiki/Red%20Cloud</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"Pike's Peak Gold Rush of 1859."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0"/>
              </a:rPr>
              <a:t>http://en.wikipedia.org/wiki/Pike's%20Peak%20Gold%20Rush%20of%201859</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"Treaty of Fort Laramie."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1"/>
              </a:rPr>
              <a:t>http://en.wikipedia.org/wiki/Treaty%20of%20Fort%20Laramie</a:t>
            </a:r>
            <a:endParaRPr lang="en-US" sz="1200" u="sng" dirty="0">
              <a:solidFill>
                <a:schemeClr val="accent1"/>
              </a:solidFill>
              <a:ea typeface="ＭＳ Ｐゴシック" charset="0"/>
              <a:cs typeface="Arial"/>
            </a:endParaRPr>
          </a:p>
          <a:p>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p:txBody>
          <a:bodyPr/>
          <a:lstStyle/>
          <a:p>
            <a:r>
              <a:rPr lang="en-US" sz="1200" dirty="0" smtClean="0"/>
              <a:t>Compulsory Education </a:t>
            </a:r>
            <a:r>
              <a:rPr lang="en-US" sz="1200" dirty="0" smtClean="0">
                <a:solidFill>
                  <a:schemeClr val="bg2"/>
                </a:solidFill>
              </a:rPr>
              <a:t>Compulsory education refers to a period of education that is required of every person.</a:t>
            </a:r>
          </a:p>
          <a:p>
            <a:r>
              <a:rPr lang="en-US" sz="1200" dirty="0"/>
              <a:t>Cooperative Extension Service </a:t>
            </a:r>
            <a:r>
              <a:rPr lang="en-US" sz="1200" dirty="0">
                <a:solidFill>
                  <a:schemeClr val="bg2"/>
                </a:solidFill>
              </a:rPr>
              <a:t>The Cooperative Extension Service, also known as the Extension Service of the USDA, is a non-formal educational program implemented in the United States designed to help people use research-based knowledge to improve their lives. The service is provided by the state's designated land-grant universities. In most states the educational offerings are in the areas of agriculture and food, home and family, the environment, community economic development, and youth and 4-H.</a:t>
            </a:r>
          </a:p>
          <a:p>
            <a:r>
              <a:rPr lang="en-US" sz="1200" dirty="0"/>
              <a:t>Coxey's Army </a:t>
            </a:r>
            <a:r>
              <a:rPr lang="en-US" sz="1200" dirty="0">
                <a:solidFill>
                  <a:schemeClr val="bg2"/>
                </a:solidFill>
              </a:rPr>
              <a:t>Coxey's Army was a protest march by unemployed workers on Washington D.C. in 1894. The march was intended to protest unemployment and President Cleveland's economic policies. It was prevented from reaching the capital by the U.S. army.</a:t>
            </a:r>
          </a:p>
          <a:p>
            <a:r>
              <a:rPr lang="en-US" sz="1200" dirty="0"/>
              <a:t>Crop-Lien System </a:t>
            </a:r>
            <a:r>
              <a:rPr lang="en-US" sz="1200" dirty="0">
                <a:solidFill>
                  <a:schemeClr val="bg2"/>
                </a:solidFill>
              </a:rPr>
              <a:t>The crop-lien system is a credit system that became widely used by farmers in the United States in the South from the 1860s to the 1920s.</a:t>
            </a:r>
          </a:p>
          <a:p>
            <a:r>
              <a:rPr lang="en-US" sz="1200" dirty="0"/>
              <a:t>Daniel De Leon </a:t>
            </a:r>
            <a:r>
              <a:rPr lang="en-US" sz="1200" dirty="0">
                <a:solidFill>
                  <a:schemeClr val="bg2"/>
                </a:solidFill>
              </a:rPr>
              <a:t>An American socialist newspaper editor, politician, Marxist theoretician, and trade union organizer. He was the leading figure in the Socialist Labor Party of America from 1890 until his death in 1914.</a:t>
            </a:r>
          </a:p>
          <a:p>
            <a:r>
              <a:rPr lang="en-US" sz="1200" dirty="0"/>
              <a:t>Dependent and Disability Pension Act </a:t>
            </a:r>
            <a:r>
              <a:rPr lang="en-US" sz="1200" dirty="0">
                <a:solidFill>
                  <a:schemeClr val="bg2"/>
                </a:solidFill>
              </a:rPr>
              <a:t>The Dependent and Disability Pension Act was passed by the United States Congress in 1890, and signed into law by President Benjamin Harrison. The Act provided pensions for all Union Army veterans who had served ninety days and who were unable to perform manual labor, whether or not the cause of their disability was related to their service in the American Civil War. The Act also provided pensions for minors, dependent parents, and widows of veterans.</a:t>
            </a:r>
          </a:p>
          <a:p>
            <a:r>
              <a:rPr lang="en-US" sz="1200" dirty="0"/>
              <a:t>Dime Museums </a:t>
            </a:r>
            <a:r>
              <a:rPr lang="en-US" sz="1200" dirty="0">
                <a:solidFill>
                  <a:schemeClr val="bg2"/>
                </a:solidFill>
              </a:rPr>
              <a:t>Institutions providing cheap entertainment, very popular at the end of the 19th century among the working classes.</a:t>
            </a:r>
          </a:p>
          <a:p>
            <a:r>
              <a:rPr lang="en-US" sz="1200" dirty="0"/>
              <a:t>direct current </a:t>
            </a:r>
            <a:r>
              <a:rPr lang="en-US" sz="1200" dirty="0">
                <a:solidFill>
                  <a:schemeClr val="bg2"/>
                </a:solidFill>
              </a:rPr>
              <a:t>an electric current in which the electrons flow in one direction, but may vary with time.</a:t>
            </a:r>
          </a:p>
          <a:p>
            <a:r>
              <a:rPr lang="en-US" sz="1200" dirty="0"/>
              <a:t>efficiency </a:t>
            </a:r>
            <a:r>
              <a:rPr lang="en-US" sz="1200" dirty="0">
                <a:solidFill>
                  <a:schemeClr val="bg2"/>
                </a:solidFill>
              </a:rPr>
              <a:t>The extent to which time is well used for the intended task. Improved efficiency was a principle goal of progressives, one they thought attainable by the application of scientific and rational thought to social problems.</a:t>
            </a:r>
          </a:p>
          <a:p>
            <a:r>
              <a:rPr lang="en-US" sz="1200" dirty="0"/>
              <a:t>Eugene Debs </a:t>
            </a:r>
            <a:r>
              <a:rPr lang="en-US" sz="1200" dirty="0">
                <a:solidFill>
                  <a:schemeClr val="bg2"/>
                </a:solidFill>
              </a:rPr>
              <a:t>Eugene Victor "Gene" Debs (1855–1926) was an American union leader, one of the founding members of the Industrial Workers of the World (IWW or the Wobblies), and several times the candidate of the Socialist Party of America for President of the United States.</a:t>
            </a:r>
          </a:p>
          <a:p>
            <a:r>
              <a:rPr lang="en-US" sz="1200" dirty="0"/>
              <a:t>eugenics </a:t>
            </a:r>
            <a:r>
              <a:rPr lang="en-US" sz="1200" dirty="0">
                <a:solidFill>
                  <a:schemeClr val="bg2"/>
                </a:solidFill>
              </a:rPr>
              <a:t>A social philosophy that advocates the improvement of human hereditary qualities through selective breeding.</a:t>
            </a:r>
          </a:p>
          <a:p>
            <a:r>
              <a:rPr lang="en-US" sz="1200" dirty="0"/>
              <a:t>Evangelical </a:t>
            </a:r>
            <a:r>
              <a:rPr lang="en-US" sz="1200" dirty="0" smtClean="0">
                <a:solidFill>
                  <a:schemeClr val="bg2"/>
                </a:solidFill>
              </a:rPr>
              <a:t>Of or relating to any of several Christian Churches that believe in the sole authority of the gospels.</a:t>
            </a: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2"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826592692"/>
      </p:ext>
    </p:extLst>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228600" y="533400"/>
            <a:ext cx="8686800" cy="5715000"/>
          </a:xfrm>
        </p:spPr>
        <p:txBody>
          <a:bodyPr/>
          <a:lstStyle/>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"Pendleton Act." </a:t>
            </a:r>
            <a:r>
              <a:rPr lang="en-US" sz="1200" dirty="0" smtClean="0">
                <a:solidFill>
                  <a:schemeClr val="accent1"/>
                </a:solidFill>
                <a:latin typeface="Arial" charset="0"/>
                <a:ea typeface="ＭＳ Ｐゴシック" charset="0"/>
                <a:hlinkClick r:id="rId2"/>
              </a:rPr>
              <a:t>CC BY-SA 3.0</a:t>
            </a:r>
            <a:r>
              <a:rPr lang="en-US" sz="1200" dirty="0" smtClean="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3"/>
              </a:rPr>
              <a:t>http://en.wikipedia.org/wiki/Pendleton%20Act</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"Dependent and Disability Pension Act."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http://en.wikipedia.org/wiki/Dependent%20and%20Disability%20Pension%20Act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"Billion Dollar Congress."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http://en.wikipedia.org/wiki/Billion%20Dollar%20Congress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"Herbert Spencer."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http://en.wikipedia.org/wiki/Herbert%20Spencer</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"Compulsory Education."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http://en.wikipedia.org/wiki/Compulsory%20Education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"National Child Labor Committee."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http://en.wikipedia.org/wiki/National%20Child%20Labor%20Committee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"The First International."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http://en.wikipedia.org/wiki/The%20First%20International</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"James G. Blaine."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http://en.wikipedia.org/wiki/James%20G.%20Blaine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"Grover Cleveland."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http://en.wikipedia.org/wiki/Grover%20Cleveland</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"Nikola Tesla."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http://en.wikipedia.org/wiki/Nikola%20Tesla</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"Tenement House Act of 1901."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3"/>
              </a:rPr>
              <a:t>http://en.wikipedia.org/wiki/Tenement%20House%20Act%20of%201901</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"Jacob Riis."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http://en.wikipedia.org/wiki/Jacob%20Riis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"General Federation of Women's Clubs (GFWC)."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http://en.wikipedia.org/wiki/General%20Federation%20of%20Women's%20Clubs%20(GFWC)</a:t>
            </a:r>
            <a:endParaRPr lang="en-US" sz="1200" u="sng" dirty="0">
              <a:solidFill>
                <a:schemeClr val="accent1"/>
              </a:solidFill>
              <a:ea typeface="ＭＳ Ｐゴシック" charset="0"/>
              <a:cs typeface="Arial"/>
            </a:endParaRPr>
          </a:p>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rPr>
              <a:t>"Henry Ford."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6"/>
              </a:rPr>
              <a:t>http://en.wikipedia.org/wiki/Henry%20Ford</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"Homestead Act of 1862."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7"/>
              </a:rPr>
              <a:t>http://en.wikipedia.org/wiki/Homestead%20Act%20of%201862</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"Santa Fe Trail."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http://en.wikipedia.org/wiki/Santa%20Fe%20Trail</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"Western Federation of Miners."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9"/>
              </a:rPr>
              <a:t>http://en.wikipedia.org/wiki/Western%20Federation%20of%20Miners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"Governor Davis H. Waite."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0"/>
              </a:rPr>
              <a:t>http://en.wikipedia.org/wiki/Governor%20Davis%20H.%20Waite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"Frederick Law Olmsted."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1"/>
              </a:rPr>
              <a:t>http://en.wikipedia.org/wiki/Frederick%20Law%20Olmsted</a:t>
            </a:r>
            <a:endParaRPr lang="en-US" sz="1200" u="sng" dirty="0">
              <a:solidFill>
                <a:schemeClr val="accent1"/>
              </a:solidFill>
              <a:ea typeface="ＭＳ Ｐゴシック" charset="0"/>
              <a:cs typeface="Arial"/>
            </a:endParaRPr>
          </a:p>
          <a:p>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228600" y="533400"/>
            <a:ext cx="8686800" cy="5715000"/>
          </a:xfrm>
        </p:spPr>
        <p:txBody>
          <a:bodyPr/>
          <a:lstStyle/>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"bicycle craze." </a:t>
            </a:r>
            <a:r>
              <a:rPr lang="en-US" sz="1200" dirty="0" smtClean="0">
                <a:solidFill>
                  <a:schemeClr val="accent1"/>
                </a:solidFill>
                <a:latin typeface="Arial" charset="0"/>
                <a:ea typeface="ＭＳ Ｐゴシック" charset="0"/>
                <a:hlinkClick r:id="rId2"/>
              </a:rPr>
              <a:t>CC BY-SA 3.0</a:t>
            </a:r>
            <a:r>
              <a:rPr lang="en-US" sz="1200" dirty="0" smtClean="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3"/>
              </a:rPr>
              <a:t>http://en.wikipedia.org/wiki/bicycle%20craze</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"Laissez faire."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http://en.wikipedia.org/wiki/Laissez_faire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"Technological and industrial history of the United States."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http://en.wikipedia.org/wiki/Technological_and_industrial_history_of_the_United_States#Urbanization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.org/wiki/Sears,_Roebuck_and_Company#History.</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http://.org/wiki/Sears,_Roebuck_and_Company#History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The Orange Grove.</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
              </a:rPr>
              <a:t>CC BY-SA</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http://florida.theorangegrove.org/og/file/06ac618b-0a76-6750-00a0-97016bd0bdfd/1/USHistory.pdf</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"efficiency."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http://en.wiktionary.org/wiki/efficiency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"mechanization."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http://en.wiktionary.org/wiki/mechanization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"management."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http://en.wiktionary.org/wiki/management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"Lochner v. New York."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http://en.wikipedia.org/wiki/Lochner_v._New_York</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"immigrant."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http://en.wiktionary.org/wiki/immigrant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"mass transit."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3"/>
              </a:rPr>
              <a:t>http://en.wiktionary.org/wiki/mass+transit</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"urbanization."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http://en.wiktionary.org/wiki/urbanization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"Coxey's Army."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http://en.wikipedia.org/wiki/Coxey's%20Army</a:t>
            </a:r>
            <a:endParaRPr lang="en-US" sz="1200" u="sng" dirty="0">
              <a:solidFill>
                <a:schemeClr val="accent1"/>
              </a:solidFill>
              <a:ea typeface="ＭＳ Ｐゴシック" charset="0"/>
              <a:cs typeface="Arial"/>
            </a:endParaRPr>
          </a:p>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rPr>
              <a:t>"Jacob Coxey."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6"/>
              </a:rPr>
              <a:t>http://en.wikipedia.org/wiki/Jacob%20Coxey</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"gold standard."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7"/>
              </a:rPr>
              <a:t>http://en.wiktionary.org/wiki/gold+standard</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"reform."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http://en.wiktionary.org/wiki/reform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"stalwart."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9"/>
              </a:rPr>
              <a:t>http://en.wikipedia.org/wiki/stalwart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"expansionism."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0"/>
              </a:rPr>
              <a:t>http://en.wiktionary.org/wiki/expansionism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"Battle of Manila."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1"/>
              </a:rPr>
              <a:t>http://en.wikipedia.org/wiki/Battle%20of%20Manila</a:t>
            </a:r>
            <a:endParaRPr lang="en-US" sz="1200" u="sng" dirty="0">
              <a:solidFill>
                <a:schemeClr val="accent1"/>
              </a:solidFill>
              <a:ea typeface="ＭＳ Ｐゴシック" charset="0"/>
              <a:cs typeface="Arial"/>
            </a:endParaRPr>
          </a:p>
          <a:p>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228600" y="533400"/>
            <a:ext cx="8686800" cy="5715000"/>
          </a:xfrm>
        </p:spPr>
        <p:txBody>
          <a:bodyPr/>
          <a:lstStyle/>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"American Anti-Imperialist League." </a:t>
            </a:r>
            <a:r>
              <a:rPr lang="en-US" sz="1200" dirty="0" smtClean="0">
                <a:solidFill>
                  <a:schemeClr val="accent1"/>
                </a:solidFill>
                <a:latin typeface="Arial" charset="0"/>
                <a:ea typeface="ＭＳ Ｐゴシック" charset="0"/>
                <a:hlinkClick r:id="rId2"/>
              </a:rPr>
              <a:t>CC BY-SA 3.0</a:t>
            </a:r>
            <a:r>
              <a:rPr lang="en-US" sz="1200" dirty="0" smtClean="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3"/>
              </a:rPr>
              <a:t>http://en.wikipedia.org/wiki/American%20Anti-Imperialist%20League</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"Canadian West."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http://en.wikipedia.org/wiki/Canadian%20West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"Prairie Frontier."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http://en.wikipedia.org/wiki/Prairie%20Frontier</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"popery."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http://en.wikipedia.org/wiki/popery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"Old West."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http://en.wikipedia.org/wiki/Old_West#Mormons_and_Utah</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Old West."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http://en.wikipedia.org/wiki/American_Old_West#Race_and_ethnicity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"Separate Spheres."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http://en.wikipedia.org/wiki/Separate_Spheres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"Family economy."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http://en.wikipedia.org/wiki/Family_economy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Wikibooks.</a:t>
            </a:r>
            <a:r>
              <a:rPr lang="en-US" sz="1200" dirty="0">
                <a:solidFill>
                  <a:schemeClr val="accent1"/>
                </a:solidFill>
                <a:latin typeface="Arial" charset="0"/>
                <a:ea typeface="ＭＳ Ｐゴシック" charset="0"/>
              </a:rPr>
              <a:t> "US History/Age of Invention and Gilded Age."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http://en.wikibooks.org/wiki/US_History/Age_of_Invention_and_Gilded_Age#Urbanization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"United States technological and industrial history."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http://en.wikipedia.org/wiki/United_States_technological_and_industrial_history#Urbanization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"Old West."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3"/>
              </a:rPr>
              <a:t>http://en.wikipedia.org/wiki/Old_West#End_of_the_frontier</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"Frontier."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http://en.wikipedia.org/wiki/Frontier#United_States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"workforce."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http://en.wiktionary.org/wiki/workforce</a:t>
            </a:r>
            <a:endParaRPr lang="en-US" sz="1200" u="sng" dirty="0">
              <a:solidFill>
                <a:schemeClr val="accent1"/>
              </a:solidFill>
              <a:ea typeface="ＭＳ Ｐゴシック" charset="0"/>
              <a:cs typeface="Arial"/>
            </a:endParaRPr>
          </a:p>
          <a:p>
            <a:r>
              <a:rPr lang="en-US" sz="1200" i="1" dirty="0" smtClean="0">
                <a:solidFill>
                  <a:schemeClr val="accent1"/>
                </a:solidFill>
                <a:latin typeface="Arial" charset="0"/>
                <a:ea typeface="ＭＳ Ｐゴシック" charset="0"/>
              </a:rPr>
              <a:t>Wiktionary.</a:t>
            </a:r>
            <a:r>
              <a:rPr lang="en-US" sz="1200" dirty="0" smtClean="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rPr>
              <a:t>"xenophobia."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6"/>
              </a:rPr>
              <a:t>http://en.wiktionary.org/wiki/xenophobia</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"Nativism (politics)."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7"/>
              </a:rPr>
              <a:t>http://en.wikipedia.org/wiki/Nativism_(politics)#Nativism_in_the_United_States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"layoff."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http://en.wiktionary.org/wiki/layoff</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"burlesque."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9"/>
              </a:rPr>
              <a:t>http://en.wikipedia.org/wiki/burlesque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"amusement park."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0"/>
              </a:rPr>
              <a:t>http://en.wiktionary.org/wiki/amusement+park</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"Evangelical."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1"/>
              </a:rPr>
              <a:t>http://en.wiktionary.org/wiki/Evangelical</a:t>
            </a:r>
            <a:endParaRPr lang="en-US" sz="1200" u="sng" dirty="0">
              <a:solidFill>
                <a:schemeClr val="accent1"/>
              </a:solidFill>
              <a:ea typeface="ＭＳ Ｐゴシック" charset="0"/>
              <a:cs typeface="Arial"/>
            </a:endParaRPr>
          </a:p>
          <a:p>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228600" y="533400"/>
            <a:ext cx="8686800" cy="5715000"/>
          </a:xfrm>
        </p:spPr>
        <p:txBody>
          <a:bodyPr/>
          <a:lstStyle/>
          <a:p>
            <a:r>
              <a:rPr lang="en-US" sz="1200" i="1" dirty="0" smtClean="0">
                <a:solidFill>
                  <a:schemeClr val="accent1"/>
                </a:solidFill>
                <a:latin typeface="Arial" charset="0"/>
                <a:ea typeface="ＭＳ Ｐゴシック" charset="0"/>
              </a:rPr>
              <a:t>Wikibooks.</a:t>
            </a:r>
            <a:r>
              <a:rPr lang="en-US" sz="1200" dirty="0" smtClean="0">
                <a:solidFill>
                  <a:schemeClr val="accent1"/>
                </a:solidFill>
                <a:latin typeface="Arial" charset="0"/>
                <a:ea typeface="ＭＳ Ｐゴシック" charset="0"/>
              </a:rPr>
              <a:t> "History of Hawaii/Territorial Years." </a:t>
            </a:r>
            <a:r>
              <a:rPr lang="en-US" sz="1200" dirty="0" smtClean="0">
                <a:solidFill>
                  <a:schemeClr val="accent1"/>
                </a:solidFill>
                <a:latin typeface="Arial" charset="0"/>
                <a:ea typeface="ＭＳ Ｐゴシック" charset="0"/>
                <a:hlinkClick r:id="rId2"/>
              </a:rPr>
              <a:t>CC BY-SA 3.0</a:t>
            </a:r>
            <a:r>
              <a:rPr lang="en-US" sz="1200" dirty="0" smtClean="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3"/>
              </a:rPr>
              <a:t>http://en.wikibooks.org/wiki/History_of_Hawaii/Territorial_Years#Annexation_of_Hawaii</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exceptionalism."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http://en.wikipedia.org/wiki/American_exceptionalism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imperialism."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http://en.wikipedia.org/wiki/American_imperialism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Wikibooks.</a:t>
            </a:r>
            <a:r>
              <a:rPr lang="en-US" sz="1200" dirty="0">
                <a:solidFill>
                  <a:schemeClr val="accent1"/>
                </a:solidFill>
                <a:latin typeface="Arial" charset="0"/>
                <a:ea typeface="ＭＳ Ｐゴシック" charset="0"/>
              </a:rPr>
              <a:t> "US History/Age of Invention and Gilded Age."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http://en.wikibooks.org/wiki/US_History/Age_of_Invention_and_Gilded_Age#Imperialism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"redevelopment."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http://en.wiktionary.org/wiki/redevelopment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"sanitation."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http://en.wiktionary.org/wiki/sanitation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"pollution."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http://en.wiktionary.org/wiki/pollution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"World Columbian Exposition."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http://en.wikipedia.org/wiki/World_Columbian_Exposition#White_City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"World Columbian Exposition."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http://en.wikipedia.org/wiki/World_Columbian_Exposition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"Great Railroad Strike of 1877."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http://en.wikipedia.org/wiki/Great_Railroad_Strike_of_1877#Causes_of_the_strike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"eugenics."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3"/>
              </a:rPr>
              <a:t>http://en.wiktionary.org/wiki/eugenics</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"anarcho-syndicalist."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http://en.wikipedia.org/wiki/anarcho-syndicalist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"alternating current."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http://en.wiktionary.org/wiki/alternating+current</a:t>
            </a:r>
            <a:endParaRPr lang="en-US" sz="1200" u="sng" dirty="0">
              <a:solidFill>
                <a:schemeClr val="accent1"/>
              </a:solidFill>
              <a:ea typeface="ＭＳ Ｐゴシック" charset="0"/>
              <a:cs typeface="Arial"/>
            </a:endParaRPr>
          </a:p>
          <a:p>
            <a:r>
              <a:rPr lang="en-US" sz="1200" i="1" dirty="0" smtClean="0">
                <a:solidFill>
                  <a:schemeClr val="accent1"/>
                </a:solidFill>
                <a:latin typeface="Arial" charset="0"/>
                <a:ea typeface="ＭＳ Ｐゴシック" charset="0"/>
              </a:rPr>
              <a:t>Wiktionary.</a:t>
            </a:r>
            <a:r>
              <a:rPr lang="en-US" sz="1200" dirty="0" smtClean="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rPr>
              <a:t>"direct current."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6"/>
              </a:rPr>
              <a:t>http://en.wiktionary.org/wiki/direct+current</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"immigrant."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7"/>
              </a:rPr>
              <a:t>http://en.wiktionary.org/wiki/immigrant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"Berlin Conference."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http://en.wikipedia.org/wiki/Berlin_Conference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"Manifest destiny."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9"/>
              </a:rPr>
              <a:t>http://en.wikipedia.org/wiki/Manifest_destiny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"Monroe doctrine."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0"/>
              </a:rPr>
              <a:t>http://en.wikipedia.org/wiki/Monroe_doctrine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"Open Door Policy."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1"/>
              </a:rPr>
              <a:t>http://en.wikipedia.org/wiki/Open_Door_Policy</a:t>
            </a:r>
            <a:endParaRPr lang="en-US" sz="1200" u="sng" dirty="0">
              <a:solidFill>
                <a:schemeClr val="accent1"/>
              </a:solidFill>
              <a:ea typeface="ＭＳ Ｐゴシック" charset="0"/>
              <a:cs typeface="Arial"/>
            </a:endParaRPr>
          </a:p>
          <a:p>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228600" y="533400"/>
            <a:ext cx="8686800" cy="5715000"/>
          </a:xfrm>
        </p:spPr>
        <p:txBody>
          <a:bodyPr/>
          <a:lstStyle/>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"Technological and industrial history of the United States." </a:t>
            </a:r>
            <a:r>
              <a:rPr lang="en-US" sz="1200" dirty="0" smtClean="0">
                <a:solidFill>
                  <a:schemeClr val="accent1"/>
                </a:solidFill>
                <a:latin typeface="Arial" charset="0"/>
                <a:ea typeface="ＭＳ Ｐゴシック" charset="0"/>
                <a:hlinkClick r:id="rId2"/>
              </a:rPr>
              <a:t>CC BY-SA 3.0</a:t>
            </a:r>
            <a:r>
              <a:rPr lang="en-US" sz="1200" dirty="0" smtClean="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3"/>
              </a:rPr>
              <a:t>http://en.wikipedia.org/wiki/Technological_and_industrial_history_of_the_United_States#Urbanization</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"Old West."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http://en.wikipedia.org/wiki/Old_West#Indian_wars_west_of_the_Mississippi</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"Old West."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http://en.wikipedia.org/wiki/Old_West#Oklahoma_Land_Rush</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"Ashcan School."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http://en.wikipedia.org/wiki/Ashcan%20School</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"Child labor laws in the United States."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http://en.wikipedia.org/wiki/Child_labor_laws_in_the_United_States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"Child labor."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http://en.wikipedia.org/wiki/Child_labor#Historical</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"Anarchism."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http://en.wikipedia.org/wiki/Anarchism#Organized_labor</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"Federal Indian Policy."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http://en.wikipedia.org/wiki/Federal_Indian_Policy#Westward_expansion_and_Indian_relocation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"Gilded Age."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http://en.wikipedia.org/wiki/Gilded_Age#Urban_life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"Captain of industry."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http://en.wikipedia.org/wiki/Captain_of_industry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"Robber baron (industrialist)."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3"/>
              </a:rPr>
              <a:t>http://en.wikipedia.org/wiki/Robber_baron_(industrialist)</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"Gilded Age."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http://en.wikipedia.org/wiki/Gilded_Age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Old West."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http://en.wikipedia.org/wiki/American_Old_West#Prostitution</a:t>
            </a:r>
            <a:endParaRPr lang="en-US" sz="1200" u="sng" dirty="0">
              <a:solidFill>
                <a:schemeClr val="accent1"/>
              </a:solidFill>
              <a:ea typeface="ＭＳ Ｐゴシック" charset="0"/>
              <a:cs typeface="Arial"/>
            </a:endParaRPr>
          </a:p>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rPr>
              <a:t>"American Old West."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6"/>
              </a:rPr>
              <a:t>http://en.wikipedia.org/wiki/American_Old_West#Family_life</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"Gilded Age."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7"/>
              </a:rPr>
              <a:t>http://en.wikipedia.org/wiki/Gilded_Age#Labor_unions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"Stalwart (politics)."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http://en.wikipedia.org/wiki/Stalwart_(politics)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"President Hayes."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9"/>
              </a:rPr>
              <a:t>http://en.wikipedia.org/wiki/President_Hayes#Civil_service_reform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"Populist Party (United States)."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0"/>
              </a:rPr>
              <a:t>http://en.wikipedia.org/wiki/Populist_Party_(United_States)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Wikibooks.</a:t>
            </a:r>
            <a:r>
              <a:rPr lang="en-US" sz="1200" dirty="0">
                <a:solidFill>
                  <a:schemeClr val="accent1"/>
                </a:solidFill>
                <a:latin typeface="Arial" charset="0"/>
                <a:ea typeface="ＭＳ Ｐゴシック" charset="0"/>
              </a:rPr>
              <a:t> "History of Hawaii/World War II and Statehood."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1"/>
              </a:rPr>
              <a:t>http://en.wikibooks.org/wiki/History_of_Hawaii/World_War_II_and_Statehood</a:t>
            </a:r>
            <a:endParaRPr lang="en-US" sz="1200" u="sng" dirty="0">
              <a:solidFill>
                <a:schemeClr val="accent1"/>
              </a:solidFill>
              <a:ea typeface="ＭＳ Ｐゴシック" charset="0"/>
              <a:cs typeface="Arial"/>
            </a:endParaRPr>
          </a:p>
          <a:p>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228600" y="533400"/>
            <a:ext cx="8686800" cy="5715000"/>
          </a:xfrm>
        </p:spPr>
        <p:txBody>
          <a:bodyPr/>
          <a:lstStyle/>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"Philippine-American War." </a:t>
            </a:r>
            <a:r>
              <a:rPr lang="en-US" sz="1200" dirty="0" smtClean="0">
                <a:solidFill>
                  <a:schemeClr val="accent1"/>
                </a:solidFill>
                <a:latin typeface="Arial" charset="0"/>
                <a:ea typeface="ＭＳ Ｐゴシック" charset="0"/>
                <a:hlinkClick r:id="rId2"/>
              </a:rPr>
              <a:t>CC BY-SA 3.0</a:t>
            </a:r>
            <a:r>
              <a:rPr lang="en-US" sz="1200" dirty="0" smtClean="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3"/>
              </a:rPr>
              <a:t>http://en.wikipedia.org/wiki/Philippine-American_War</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"Splendid little war."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http://en.wikipedia.org/wiki/Splendid_little_war</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"Amusement park."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http://en.wikipedia.org/wiki/Amusement_park#The_Golden_Age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Wikibooks.</a:t>
            </a:r>
            <a:r>
              <a:rPr lang="en-US" sz="1200" dirty="0">
                <a:solidFill>
                  <a:schemeClr val="accent1"/>
                </a:solidFill>
                <a:latin typeface="Arial" charset="0"/>
                <a:ea typeface="ＭＳ Ｐゴシック" charset="0"/>
              </a:rPr>
              <a:t> "US History/Age of Invention and Gilded Age."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http://en.wikibooks.org/wiki/US_History/Age_of_Invention_and_Gilded_Age#Urbanization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"Gilded Age."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http://en.wikipedia.org/wiki/Gilded_Age#Industrial_and_technological_advances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"Frederick Winslow Taylor."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http://en.wikipedia.org/wiki/Frederick_Winslow_Taylor</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"Political machine."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http://en.wikipedia.org/wiki/Political_machine#Political_machines_in_the_United_States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"Second Industrial Revolution."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http://en.wikipedia.org/wiki/Second_Industrial_Revolution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"Granger movement."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http://en.wikipedia.org/wiki/Granger_movement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"Farmers' movement."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http://en.wikipedia.org/wiki/Farmers%2527_movement#The_Grange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burlesque."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3"/>
              </a:rPr>
              <a:t>http://en.wikipedia.org/wiki/American_burlesque</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"Dime museum."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http://en.wikipedia.org/wiki/Dime_museum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Missionary Association."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http://en.wikipedia.org/wiki/American_Missionary_Association</a:t>
            </a:r>
            <a:endParaRPr lang="en-US" sz="1200" u="sng" dirty="0">
              <a:solidFill>
                <a:schemeClr val="accent1"/>
              </a:solidFill>
              <a:ea typeface="ＭＳ Ｐゴシック" charset="0"/>
              <a:cs typeface="Arial"/>
            </a:endParaRPr>
          </a:p>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rPr>
              <a:t>"Walter Rauschenbusch."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6"/>
              </a:rPr>
              <a:t>http://en.wikipedia.org/wiki/Walter_Rauschenbusch#A_Theology_for_the_Social_Gospel</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"Social Gospel."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7"/>
              </a:rPr>
              <a:t>http://en.wikipedia.org/wiki/Social_Gospel#Progressives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"Economic history of the United States."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http://en.wikipedia.org/wiki/Economic_history_of_the_United_States#Progressive_Era:_1890.E2.80.931920</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"Farmers' Alliance."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9"/>
              </a:rPr>
              <a:t>http://en.wikipedia.org/wiki/Farmers'_Alliance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"Farmers' movement."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0"/>
              </a:rPr>
              <a:t>http://en.wikipedia.org/wiki/Farmers'_movement#The_Alliance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"Homestead Strike."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1"/>
              </a:rPr>
              <a:t>http://en.wikipedia.org/wiki/Homestead_Strike</a:t>
            </a:r>
            <a:endParaRPr lang="en-US" sz="1200" u="sng" dirty="0">
              <a:solidFill>
                <a:schemeClr val="accent1"/>
              </a:solidFill>
              <a:ea typeface="ＭＳ Ｐゴシック" charset="0"/>
              <a:cs typeface="Arial"/>
            </a:endParaRPr>
          </a:p>
          <a:p>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228600" y="533400"/>
            <a:ext cx="8686800" cy="5715000"/>
          </a:xfrm>
        </p:spPr>
        <p:txBody>
          <a:bodyPr/>
          <a:lstStyle/>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"Ocala Demands." </a:t>
            </a:r>
            <a:r>
              <a:rPr lang="en-US" sz="1200" dirty="0" smtClean="0">
                <a:solidFill>
                  <a:schemeClr val="accent1"/>
                </a:solidFill>
                <a:latin typeface="Arial" charset="0"/>
                <a:ea typeface="ＭＳ Ｐゴシック" charset="0"/>
                <a:hlinkClick r:id="rId2"/>
              </a:rPr>
              <a:t>CC BY-SA 3.0</a:t>
            </a:r>
            <a:r>
              <a:rPr lang="en-US" sz="1200" dirty="0" smtClean="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3"/>
              </a:rPr>
              <a:t>http://en.wikipedia.org/wiki/Ocala_Demands</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"William Graham Sumner."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http://en.wikipedia.org/wiki/William_Graham_Sumner#Sumner_and_Social_Darwinism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"Social Darwinism."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http://en.wikipedia.org/wiki/Social_Darwinism#United_States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"51st United States Congress."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http://en.wikipedia.org/wiki/51st_United_States_Congress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"Benjamin Harrison."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http://en.wikipedia.org/wiki/Benjamin_Harrison#Civil_service_reform_and_pensions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"Mugwump."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http://en.wikipedia.org/wiki/Mugwump</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"James G. Blaine."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http://en.wikipedia.org/wiki/James_G._Blaine#Mulligan_letters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"United States presidential election, 1884."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http://en.wikipedia.org/wiki/United_States_presidential_election,_1884#Campaign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"James G. Blaine."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http://en.wikipedia.org/wiki/James_G._Blaine#Campaign_against_Cleveland</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"Invention of the telephone."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http://en.wikipedia.org/wiki/Invention_of_the_telephone#Alexander_Graham_Bell</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"Thomas Edison."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3"/>
              </a:rPr>
              <a:t>http://en.wikipedia.org/wiki/Thomas_Edison#Menlo_Park_.281876.E2.80.931881.29</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"Consumerism."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http://en.wikipedia.org/wiki/Consumerism#Origins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"Advertising."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http://en.wikipedia.org/wiki/Advertising#History</a:t>
            </a:r>
            <a:endParaRPr lang="en-US" sz="1200" u="sng" dirty="0">
              <a:solidFill>
                <a:schemeClr val="accent1"/>
              </a:solidFill>
              <a:ea typeface="ＭＳ Ｐゴシック" charset="0"/>
              <a:cs typeface="Arial"/>
            </a:endParaRPr>
          </a:p>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rPr>
              <a:t>"Women in the workforce."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6"/>
              </a:rPr>
              <a:t>http://en.wikipedia.org/wiki/Women_in_the_workforce#History</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"General Federation of Women's Clubs."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7"/>
              </a:rPr>
              <a:t>http://en.wikipedia.org/wiki/General_Federation_of_Women's_Clubs#History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"Tenement."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http://en.wikipedia.org/wiki/Tenement#New_York</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"Cripple Creek miners' strike of 1894."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9"/>
              </a:rPr>
              <a:t>http://en.wikipedia.org/wiki/Cripple_Creek_miners%2527_strike_of_1894#Impact_of_the_strike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Old West."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0"/>
              </a:rPr>
              <a:t>http://en.wikipedia.org/wiki/American_Old_West#Range_wars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"Pleasant Valley War."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1"/>
              </a:rPr>
              <a:t>http://en.wikipedia.org/wiki/Pleasant_Valley_War</a:t>
            </a:r>
            <a:endParaRPr lang="en-US" sz="1200" u="sng" dirty="0">
              <a:solidFill>
                <a:schemeClr val="accent1"/>
              </a:solidFill>
              <a:ea typeface="ＭＳ Ｐゴシック" charset="0"/>
              <a:cs typeface="Arial"/>
            </a:endParaRPr>
          </a:p>
          <a:p>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228600" y="533400"/>
            <a:ext cx="8686800" cy="5715000"/>
          </a:xfrm>
        </p:spPr>
        <p:txBody>
          <a:bodyPr/>
          <a:lstStyle/>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"Lincoln County War." </a:t>
            </a:r>
            <a:r>
              <a:rPr lang="en-US" sz="1200" dirty="0" smtClean="0">
                <a:solidFill>
                  <a:schemeClr val="accent1"/>
                </a:solidFill>
                <a:latin typeface="Arial" charset="0"/>
                <a:ea typeface="ＭＳ Ｐゴシック" charset="0"/>
                <a:hlinkClick r:id="rId2"/>
              </a:rPr>
              <a:t>CC BY-SA 3.0</a:t>
            </a:r>
            <a:r>
              <a:rPr lang="en-US" sz="1200" dirty="0" smtClean="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3"/>
              </a:rPr>
              <a:t>http://en.wikipedia.org/wiki/Lincoln_County_War</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"Range war."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http://en.wikipedia.org/wiki/Range_war</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"Stagecoach."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http://en.wikipedia.org/wiki/Stagecoach</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"laissez-faire."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http://en.wikipedia.org/wiki/laissez-faire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Boundless Learning.</a:t>
            </a:r>
            <a:r>
              <a:rPr lang="en-US" sz="1200" dirty="0">
                <a:solidFill>
                  <a:schemeClr val="accent1"/>
                </a:solidFill>
                <a:latin typeface="Arial" charset="0"/>
                <a:ea typeface="ＭＳ Ｐゴシック" charset="0"/>
              </a:rPr>
              <a:t> "Boundless."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http://www.boundless.com//economics/definition/monopoly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"robber baron."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http://en.wiktionary.org/wiki/robber+baron</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"Banana Wars."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http://en.wikipedia.org/wiki/Banana_Wars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"Exodusters."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http://en.wikipedia.org/wiki/Exodusters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"buffalo soldier."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http://en.wiktionary.org/wiki/buffalo+soldier</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"Tejanos."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http://en.wikipedia.org/wiki/Tejanos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"biological determinism."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3"/>
              </a:rPr>
              <a:t>http://en.wiktionary.org/wiki/biological+determinism</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Boundless Learning.</a:t>
            </a:r>
            <a:r>
              <a:rPr lang="en-US" sz="1200" dirty="0">
                <a:solidFill>
                  <a:schemeClr val="accent1"/>
                </a:solidFill>
                <a:latin typeface="Arial" charset="0"/>
                <a:ea typeface="ＭＳ Ｐゴシック" charset="0"/>
              </a:rPr>
              <a:t> "Boundless."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http://www.boundless.com//u-s-history/definition/american-exceptionalism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"Gilded Age."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http://en.wikipedia.org/wiki/Gilded_Age#Politics</a:t>
            </a:r>
            <a:endParaRPr lang="en-US" sz="1200" u="sng" dirty="0">
              <a:solidFill>
                <a:schemeClr val="accent1"/>
              </a:solidFill>
              <a:ea typeface="ＭＳ Ｐゴシック" charset="0"/>
              <a:cs typeface="Arial"/>
            </a:endParaRPr>
          </a:p>
          <a:p>
            <a:r>
              <a:rPr lang="en-US" sz="1200" i="1" dirty="0" smtClean="0">
                <a:solidFill>
                  <a:schemeClr val="accent1"/>
                </a:solidFill>
                <a:latin typeface="Arial" charset="0"/>
                <a:ea typeface="ＭＳ Ｐゴシック" charset="0"/>
              </a:rPr>
              <a:t>Wiktionary.</a:t>
            </a:r>
            <a:r>
              <a:rPr lang="en-US" sz="1200" dirty="0" smtClean="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rPr>
              <a:t>"political machine."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6"/>
              </a:rPr>
              <a:t>http://en.wiktionary.org/wiki/political+machine</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"immigrant."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7"/>
              </a:rPr>
              <a:t>http://en.wiktionary.org/wiki/immigrant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"prototype."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http://en.wiktionary.org/wiki/prototype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"Marines."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9"/>
              </a:rPr>
              <a:t>http://en.wikipedia.org/wiki/Marines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"mugwump."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0"/>
              </a:rPr>
              <a:t>http://en.wiktionary.org/wiki/mugwump</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"History of immigration to the United States."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1"/>
              </a:rPr>
              <a:t>http://en.wikipedia.org/wiki/History_of_immigration_to_the_United_States#Immigration_1850_to_1930</a:t>
            </a:r>
            <a:endParaRPr lang="en-US" sz="1200" u="sng" dirty="0">
              <a:solidFill>
                <a:schemeClr val="accent1"/>
              </a:solidFill>
              <a:ea typeface="ＭＳ Ｐゴシック" charset="0"/>
              <a:cs typeface="Arial"/>
            </a:endParaRPr>
          </a:p>
          <a:p>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228600" y="533400"/>
            <a:ext cx="8686800" cy="5715000"/>
          </a:xfrm>
        </p:spPr>
        <p:txBody>
          <a:bodyPr/>
          <a:lstStyle/>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"Melting pot." </a:t>
            </a:r>
            <a:r>
              <a:rPr lang="en-US" sz="1200" dirty="0" smtClean="0">
                <a:solidFill>
                  <a:schemeClr val="accent1"/>
                </a:solidFill>
                <a:latin typeface="Arial" charset="0"/>
                <a:ea typeface="ＭＳ Ｐゴシック" charset="0"/>
                <a:hlinkClick r:id="rId2"/>
              </a:rPr>
              <a:t>CC BY-SA 3.0</a:t>
            </a:r>
            <a:r>
              <a:rPr lang="en-US" sz="1200" dirty="0" smtClean="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3"/>
              </a:rPr>
              <a:t>http://en.wikipedia.org/wiki/Melting_pot#Whiteness_and_the_US_melting_pot</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"vaqueros."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4"/>
              </a:rPr>
              <a:t>http://en.wikipedia.org/wiki/vaqueros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"modernism."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5"/>
              </a:rPr>
              <a:t>http://en.wiktionary.org/wiki/modernism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Wiktionary.</a:t>
            </a:r>
            <a:r>
              <a:rPr lang="en-US" sz="1200" dirty="0">
                <a:solidFill>
                  <a:schemeClr val="accent1"/>
                </a:solidFill>
                <a:latin typeface="Arial" charset="0"/>
                <a:ea typeface="ＭＳ Ｐゴシック" charset="0"/>
              </a:rPr>
              <a:t> "Realism."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6"/>
              </a:rPr>
              <a:t>http://en.wiktionary.org/wiki/Realism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"Social Darwinism."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7"/>
              </a:rPr>
              <a:t>http://en.wikipedia.org/wiki/Social_Darwinism#Origin_of_the_term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"Industrial Workers of the World."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8"/>
              </a:rPr>
              <a:t>http://en.wikipedia.org/wiki/Industrial_Workers_of_the_World</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"Coxey's Army."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9"/>
              </a:rPr>
              <a:t>http://en.wikipedia.org/wiki/Coxey%2527s_Army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"Panic of 1893."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0"/>
              </a:rPr>
              <a:t>http://en.wikipedia.org/wiki/Panic_of_1893</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"Populist movement (United States, 19th Century)."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1"/>
              </a:rPr>
              <a:t>http://en.wikipedia.org/wiki/Populist_movement_%2528United_States,_19th_Century%2529#Populism</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Wikibooks.</a:t>
            </a:r>
            <a:r>
              <a:rPr lang="en-US" sz="1200" dirty="0">
                <a:solidFill>
                  <a:schemeClr val="accent1"/>
                </a:solidFill>
                <a:latin typeface="Arial" charset="0"/>
                <a:ea typeface="ＭＳ Ｐゴシック" charset="0"/>
              </a:rPr>
              <a:t> "US History/Age of Invention and Gilded Age."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2"/>
              </a:rPr>
              <a:t>http://en.wikibooks.org/wiki/US_History/Age_of_Invention_and_Gilded_Age#Agriculture</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"List of incidents of civil unrest in the United States."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3"/>
              </a:rPr>
              <a:t>http://en.wikipedia.org/wiki/List_of_incidents_of_civil_unrest_in_the_United_States#19th_century</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"American Old West."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4"/>
              </a:rPr>
              <a:t>http://en.wikipedia.org/wiki/American_Old_West</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"1884 Democratic National Convention."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5"/>
              </a:rPr>
              <a:t>http://en.wikipedia.org/wiki/1884_Democratic_National_Convention</a:t>
            </a:r>
            <a:endParaRPr lang="en-US" sz="1200" u="sng" dirty="0">
              <a:solidFill>
                <a:schemeClr val="accent1"/>
              </a:solidFill>
              <a:ea typeface="ＭＳ Ｐゴシック" charset="0"/>
              <a:cs typeface="Arial"/>
            </a:endParaRPr>
          </a:p>
          <a:p>
            <a:r>
              <a:rPr lang="en-US" sz="1200" i="1" dirty="0" smtClean="0">
                <a:solidFill>
                  <a:schemeClr val="accent1"/>
                </a:solidFill>
                <a:latin typeface="Arial" charset="0"/>
                <a:ea typeface="ＭＳ Ｐゴシック" charset="0"/>
              </a:rPr>
              <a:t>Wikipedia.</a:t>
            </a:r>
            <a:r>
              <a:rPr lang="en-US" sz="1200" dirty="0" smtClean="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rPr>
              <a:t>"Bicycle craze."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6"/>
              </a:rPr>
              <a:t>http://en.wikipedia.org/wiki/Bicycle_craze#1890s</a:t>
            </a:r>
            <a:endParaRPr lang="en-US" sz="1200" dirty="0" smtClean="0">
              <a:solidFill>
                <a:schemeClr val="accent1"/>
              </a:solidFill>
              <a:latin typeface="Arial" charset="0"/>
              <a:ea typeface="ＭＳ Ｐゴシック" charset="0"/>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"Frederick Law Olmsted."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smtClean="0">
                <a:solidFill>
                  <a:schemeClr val="accent1"/>
                </a:solidFill>
                <a:latin typeface="Arial" charset="0"/>
                <a:ea typeface="ＭＳ Ｐゴシック" charset="0"/>
                <a:hlinkClick r:id="rId17"/>
              </a:rPr>
              <a:t>http://en.wikipedia.org/wiki/Frederick_Law_Olmsted#U.S._park_designer</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Wikibooks.</a:t>
            </a:r>
            <a:r>
              <a:rPr lang="en-US" sz="1200" dirty="0">
                <a:solidFill>
                  <a:schemeClr val="accent1"/>
                </a:solidFill>
                <a:latin typeface="Arial" charset="0"/>
                <a:ea typeface="ＭＳ Ｐゴシック" charset="0"/>
              </a:rPr>
              <a:t> "US History/Age of Invention and Gilded Age."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8"/>
              </a:rPr>
              <a:t>http://en.wikibooks.org/wiki/US_History/Age_of_Invention_and_Gilded_Age#The_Political_Machines</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Wikibooks.</a:t>
            </a:r>
            <a:r>
              <a:rPr lang="en-US" sz="1200" dirty="0">
                <a:solidFill>
                  <a:schemeClr val="accent1"/>
                </a:solidFill>
                <a:latin typeface="Arial" charset="0"/>
                <a:ea typeface="ＭＳ Ｐゴシック" charset="0"/>
              </a:rPr>
              <a:t> "US History/Westward Expansion and Manifest Destiny."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19"/>
              </a:rPr>
              <a:t>http://en.wikibooks.org/wiki/US_History/Westward_Expansion_and_Manifest_Destiny#Manifest_Destiny</a:t>
            </a:r>
            <a:endParaRPr lang="en-US" sz="1200" u="sng" dirty="0">
              <a:solidFill>
                <a:schemeClr val="accent1"/>
              </a:solidFill>
              <a:ea typeface="ＭＳ Ｐゴシック" charset="0"/>
              <a:cs typeface="Arial"/>
            </a:endParaRPr>
          </a:p>
          <a:p>
            <a:r>
              <a:rPr lang="en-US" sz="1200" i="1" dirty="0">
                <a:solidFill>
                  <a:schemeClr val="accent1"/>
                </a:solidFill>
                <a:latin typeface="Arial" charset="0"/>
                <a:ea typeface="ＭＳ Ｐゴシック" charset="0"/>
              </a:rPr>
              <a:t>Wikipedia.</a:t>
            </a:r>
            <a:r>
              <a:rPr lang="en-US" sz="1200" dirty="0">
                <a:solidFill>
                  <a:schemeClr val="accent1"/>
                </a:solidFill>
                <a:latin typeface="Arial" charset="0"/>
                <a:ea typeface="ＭＳ Ｐゴシック" charset="0"/>
              </a:rPr>
              <a:t> "Transcontinental railroad." </a:t>
            </a:r>
            <a:r>
              <a:rPr lang="en-US" sz="1200" dirty="0">
                <a:solidFill>
                  <a:schemeClr val="accent1"/>
                </a:solidFill>
                <a:latin typeface="Arial" charset="0"/>
                <a:ea typeface="ＭＳ Ｐゴシック" charset="0"/>
                <a:hlinkClick r:id="rId2"/>
              </a:rPr>
              <a:t>CC BY-SA 3.0</a:t>
            </a:r>
            <a:r>
              <a:rPr lang="en-US" sz="1200" dirty="0">
                <a:solidFill>
                  <a:schemeClr val="accent1"/>
                </a:solidFill>
                <a:latin typeface="Arial" charset="0"/>
                <a:ea typeface="ＭＳ Ｐゴシック" charset="0"/>
              </a:rPr>
              <a:t> </a:t>
            </a:r>
            <a:r>
              <a:rPr lang="en-US" sz="1200" dirty="0">
                <a:solidFill>
                  <a:schemeClr val="accent1"/>
                </a:solidFill>
                <a:latin typeface="Arial" charset="0"/>
                <a:ea typeface="ＭＳ Ｐゴシック" charset="0"/>
                <a:hlinkClick r:id="rId20"/>
              </a:rPr>
              <a:t>http://en.wikipedia.org/wiki/Transcontinental_railroad#United_States</a:t>
            </a:r>
            <a:endParaRPr lang="en-US" sz="1200" u="sng" dirty="0">
              <a:solidFill>
                <a:schemeClr val="accent1"/>
              </a:solidFill>
              <a:ea typeface="ＭＳ Ｐゴシック" charset="0"/>
              <a:cs typeface="Arial"/>
            </a:endParaRPr>
          </a:p>
          <a:p>
            <a:endParaRPr lang="en-US" sz="1200" u="sng" dirty="0">
              <a:solidFill>
                <a:schemeClr val="accent1"/>
              </a:solidFill>
              <a:ea typeface="ＭＳ Ｐゴシック" charset="0"/>
              <a:cs typeface="Arial"/>
            </a:endParaRP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73206868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1"/>
          <p:cNvSpPr>
            <a:spLocks/>
          </p:cNvSpPr>
          <p:nvPr/>
        </p:nvSpPr>
        <p:spPr bwMode="auto">
          <a:xfrm>
            <a:off x="0" y="0"/>
            <a:ext cx="3048000" cy="6858000"/>
          </a:xfrm>
          <a:prstGeom prst="roundRect">
            <a:avLst>
              <a:gd name="adj" fmla="val 755"/>
            </a:avLst>
          </a:prstGeom>
          <a:solidFill>
            <a:schemeClr val="accent1"/>
          </a:solidFill>
          <a:ln w="6350">
            <a:solidFill>
              <a:srgbClr val="C5C5C5"/>
            </a:solidFill>
            <a:miter lim="800000"/>
            <a:headEnd/>
            <a:tailEnd/>
          </a:ln>
        </p:spPr>
        <p:txBody>
          <a:bodyPr lIns="0" tIns="0" rIns="0" bIns="0"/>
          <a:lstStyle/>
          <a:p>
            <a:endParaRPr lang="en-US" dirty="0"/>
          </a:p>
        </p:txBody>
      </p:sp>
      <p:sp>
        <p:nvSpPr>
          <p:cNvPr id="2" name="Title 1"/>
          <p:cNvSpPr>
            <a:spLocks noGrp="1"/>
          </p:cNvSpPr>
          <p:nvPr>
            <p:ph type="title"/>
          </p:nvPr>
        </p:nvSpPr>
        <p:spPr/>
        <p:txBody>
          <a:bodyPr/>
          <a:lstStyle/>
          <a:p>
            <a:r>
              <a:rPr lang="en-US" smtClean="0"/>
              <a:t>Using Boundless Presentations</a:t>
            </a:r>
            <a:endParaRPr lang="en-US" dirty="0"/>
          </a:p>
        </p:txBody>
      </p:sp>
      <p:sp>
        <p:nvSpPr>
          <p:cNvPr id="23" name="Text Placeholder 22"/>
          <p:cNvSpPr>
            <a:spLocks noGrp="1"/>
          </p:cNvSpPr>
          <p:nvPr>
            <p:ph type="body" sz="quarter" idx="10"/>
          </p:nvPr>
        </p:nvSpPr>
        <p:spPr/>
        <p:txBody>
          <a:bodyPr/>
          <a:lstStyle/>
          <a:p>
            <a:r>
              <a:rPr lang="en-US" dirty="0" smtClean="0"/>
              <a:t>The Appendix</a:t>
            </a:r>
          </a:p>
          <a:p>
            <a:pPr lvl="1"/>
            <a:r>
              <a:rPr lang="en-US" dirty="0" smtClean="0"/>
              <a:t>The appendix is for you to use to add depth and breadth to your lectures. You can simply drag and drop slides from the appendix into the main presentation to make for a richer lecture experience.</a:t>
            </a:r>
            <a:endParaRPr lang="en-US" dirty="0"/>
          </a:p>
        </p:txBody>
      </p:sp>
      <p:sp>
        <p:nvSpPr>
          <p:cNvPr id="4"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5"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pic>
        <p:nvPicPr>
          <p:cNvPr id="7" name="Picture 8"/>
          <p:cNvPicPr>
            <a:picLocks noChangeAspect="1" noChangeArrowheads="1"/>
          </p:cNvPicPr>
          <p:nvPr/>
        </p:nvPicPr>
        <p:blipFill>
          <a:blip r:embed="rId2">
            <a:extLst>
              <a:ext uri="{28A0092B-C50C-407E-A947-70E740481C1C}">
                <a14:useLocalDpi xmlns:a14="http://schemas.microsoft.com/office/drawing/2010/main" val="0"/>
              </a:ext>
            </a:extLst>
          </a:blip>
          <a:srcRect t="598" r="246" b="369"/>
          <a:stretch>
            <a:fillRect/>
          </a:stretch>
        </p:blipFill>
        <p:spPr bwMode="auto">
          <a:xfrm>
            <a:off x="3267075" y="3544887"/>
            <a:ext cx="2571750" cy="2098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8" name="Picture 9"/>
          <p:cNvPicPr>
            <a:picLocks noChangeAspect="1" noChangeArrowheads="1"/>
          </p:cNvPicPr>
          <p:nvPr/>
        </p:nvPicPr>
        <p:blipFill>
          <a:blip r:embed="rId3">
            <a:extLst>
              <a:ext uri="{28A0092B-C50C-407E-A947-70E740481C1C}">
                <a14:useLocalDpi xmlns:a14="http://schemas.microsoft.com/office/drawing/2010/main" val="0"/>
              </a:ext>
            </a:extLst>
          </a:blip>
          <a:srcRect b="1579"/>
          <a:stretch>
            <a:fillRect/>
          </a:stretch>
        </p:blipFill>
        <p:spPr bwMode="auto">
          <a:xfrm>
            <a:off x="3429000" y="1219200"/>
            <a:ext cx="2401888" cy="1944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Line 6"/>
          <p:cNvSpPr>
            <a:spLocks noChangeShapeType="1"/>
          </p:cNvSpPr>
          <p:nvPr/>
        </p:nvSpPr>
        <p:spPr bwMode="auto">
          <a:xfrm>
            <a:off x="3429000" y="762000"/>
            <a:ext cx="54943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12" name="Text Placeholder 10"/>
          <p:cNvSpPr txBox="1">
            <a:spLocks/>
          </p:cNvSpPr>
          <p:nvPr/>
        </p:nvSpPr>
        <p:spPr>
          <a:xfrm>
            <a:off x="6019800" y="3581400"/>
            <a:ext cx="2819400" cy="1828800"/>
          </a:xfrm>
          <a:prstGeom prst="rect">
            <a:avLst/>
          </a:prstGeom>
        </p:spPr>
        <p:txBody>
          <a:bodyPr vert="horz" lIns="0" tIns="0" rIns="0" bIns="0"/>
          <a:lstStyle>
            <a:lvl1pPr marL="342900" indent="-342900" algn="l" rtl="0" eaLnBrk="1" fontAlgn="base" hangingPunct="1">
              <a:spcBef>
                <a:spcPts val="800"/>
              </a:spcBef>
              <a:spcAft>
                <a:spcPct val="0"/>
              </a:spcAft>
              <a:defRPr sz="1400">
                <a:solidFill>
                  <a:schemeClr val="tx2"/>
                </a:solidFill>
                <a:latin typeface="+mn-lt"/>
                <a:ea typeface="+mn-ea"/>
                <a:cs typeface="+mn-cs"/>
                <a:sym typeface="Helvetica Neue" charset="0"/>
              </a:defRPr>
            </a:lvl1pPr>
            <a:lvl2pPr marL="0" indent="0" algn="l" rtl="0" eaLnBrk="1" fontAlgn="base" hangingPunct="1">
              <a:spcBef>
                <a:spcPts val="400"/>
              </a:spcBef>
              <a:spcAft>
                <a:spcPct val="0"/>
              </a:spcAft>
              <a:buClr>
                <a:srgbClr val="828282"/>
              </a:buClr>
              <a:buSzPct val="100000"/>
              <a:buFont typeface="Arial" charset="0"/>
              <a:buNone/>
              <a:defRPr sz="1000">
                <a:solidFill>
                  <a:srgbClr val="828282"/>
                </a:solidFill>
                <a:latin typeface="Arial" charset="0"/>
                <a:ea typeface="+mn-ea"/>
                <a:cs typeface="+mn-cs"/>
                <a:sym typeface="Arial" charset="0"/>
              </a:defRPr>
            </a:lvl2pPr>
            <a:lvl3pPr marL="393700" indent="-127000" algn="l" rtl="0" eaLnBrk="1" fontAlgn="base" hangingPunct="1">
              <a:spcBef>
                <a:spcPts val="600"/>
              </a:spcBef>
              <a:spcAft>
                <a:spcPct val="0"/>
              </a:spcAft>
              <a:buClr>
                <a:srgbClr val="828282"/>
              </a:buClr>
              <a:buSzPct val="100000"/>
              <a:buFont typeface="Helvetica Neue" charset="0"/>
              <a:buChar char="-"/>
              <a:defRPr sz="1200">
                <a:solidFill>
                  <a:srgbClr val="828282"/>
                </a:solidFill>
                <a:latin typeface="+mn-lt"/>
                <a:ea typeface="+mn-ea"/>
                <a:cs typeface="+mn-cs"/>
                <a:sym typeface="Helvetica Neue" charset="0"/>
              </a:defRPr>
            </a:lvl3pPr>
            <a:lvl4pPr marL="15621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4pPr>
            <a:lvl5pPr marL="20193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5pPr>
            <a:lvl6pPr marL="24765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6pPr>
            <a:lvl7pPr marL="29337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7pPr>
            <a:lvl8pPr marL="33909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8pPr>
            <a:lvl9pPr marL="3848100" indent="-228600" algn="l" rtl="0" eaLnBrk="1" fontAlgn="base" hangingPunct="1">
              <a:spcBef>
                <a:spcPts val="500"/>
              </a:spcBef>
              <a:spcAft>
                <a:spcPct val="0"/>
              </a:spcAft>
              <a:buClr>
                <a:srgbClr val="353535"/>
              </a:buClr>
              <a:buSzPct val="100000"/>
              <a:buFont typeface="Arial" charset="0"/>
              <a:buChar char="»"/>
              <a:defRPr sz="2000">
                <a:solidFill>
                  <a:schemeClr val="tx1"/>
                </a:solidFill>
                <a:latin typeface="Arial" charset="0"/>
                <a:ea typeface="+mn-ea"/>
                <a:cs typeface="+mn-cs"/>
                <a:sym typeface="Arial" charset="0"/>
              </a:defRPr>
            </a:lvl9pPr>
          </a:lstStyle>
          <a:p>
            <a:r>
              <a:rPr lang="en-US" dirty="0" smtClean="0"/>
              <a:t>Free to edit, share, and copy</a:t>
            </a:r>
          </a:p>
          <a:p>
            <a:pPr lvl="1">
              <a:lnSpc>
                <a:spcPct val="110000"/>
              </a:lnSpc>
            </a:pPr>
            <a:r>
              <a:rPr lang="en-US" dirty="0" smtClean="0"/>
              <a:t>Feel free to edit, share, and make as many copies of the Boundless presentations as you like. We encourage you to take these presentations and make them your own.</a:t>
            </a:r>
            <a:endParaRPr lang="en-US" dirty="0"/>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TextBox 16"/>
          <p:cNvSpPr txBox="1"/>
          <p:nvPr/>
        </p:nvSpPr>
        <p:spPr>
          <a:xfrm>
            <a:off x="228600" y="304800"/>
            <a:ext cx="2590800" cy="2784353"/>
          </a:xfrm>
          <a:prstGeom prst="rect">
            <a:avLst/>
          </a:prstGeom>
          <a:noFill/>
        </p:spPr>
        <p:txBody>
          <a:bodyPr wrap="square" lIns="0" tIns="0" rIns="0" bIns="0" rtlCol="0">
            <a:spAutoFit/>
          </a:bodyPr>
          <a:lstStyle/>
          <a:p>
            <a:pPr algn="l"/>
            <a:r>
              <a:rPr lang="en-US" sz="1800" dirty="0" smtClean="0">
                <a:solidFill>
                  <a:schemeClr val="bg1"/>
                </a:solidFill>
                <a:latin typeface="Arial"/>
                <a:cs typeface="Arial"/>
              </a:rPr>
              <a:t>Boundless Teaching Platform</a:t>
            </a:r>
          </a:p>
          <a:p>
            <a:pPr algn="l">
              <a:lnSpc>
                <a:spcPct val="110000"/>
              </a:lnSpc>
              <a:spcBef>
                <a:spcPts val="800"/>
              </a:spcBef>
            </a:pPr>
            <a:r>
              <a:rPr lang="en-US" sz="800" dirty="0">
                <a:solidFill>
                  <a:srgbClr val="FFFFFF"/>
                </a:solidFill>
                <a:latin typeface="Arial" charset="0"/>
                <a:ea typeface="ＭＳ Ｐゴシック" charset="0"/>
                <a:sym typeface="Helvetica Neue" charset="0"/>
              </a:rPr>
              <a:t>Boundless empowers educators to engage their students with affordable, customizable textbooks and intuitive teaching tools. The free Boundless Teaching Platform gives educators the ability to customize textbooks in more than 20 subjects that align to hundreds of popular titles. Get started by using high quality Boundless books, or make switching to our platform easier by building from Boundless content pre-organized to match the assigned textbook. This platform gives educators the tools they need to assign readings and assessments, monitor student activity, and lead their classes with pre-made teaching resources.</a:t>
            </a:r>
          </a:p>
          <a:p>
            <a:pPr algn="l">
              <a:spcBef>
                <a:spcPts val="800"/>
              </a:spcBef>
            </a:pPr>
            <a:r>
              <a:rPr lang="en-US" sz="800" dirty="0">
                <a:solidFill>
                  <a:srgbClr val="FFFFFF"/>
                </a:solidFill>
                <a:latin typeface="Helvetica Neue" charset="0"/>
                <a:ea typeface="ＭＳ Ｐゴシック" charset="0"/>
                <a:sym typeface="Helvetica Neue" charset="0"/>
              </a:rPr>
              <a:t>Get started now at:</a:t>
            </a:r>
          </a:p>
          <a:p>
            <a:pPr algn="l"/>
            <a:endParaRPr lang="en-US" sz="1800" dirty="0">
              <a:solidFill>
                <a:schemeClr val="bg1"/>
              </a:solidFill>
              <a:latin typeface="Arial"/>
              <a:cs typeface="Arial"/>
            </a:endParaRPr>
          </a:p>
        </p:txBody>
      </p:sp>
      <p:sp>
        <p:nvSpPr>
          <p:cNvPr id="19" name="TextBox 18"/>
          <p:cNvSpPr txBox="1"/>
          <p:nvPr/>
        </p:nvSpPr>
        <p:spPr>
          <a:xfrm>
            <a:off x="228600" y="5867400"/>
            <a:ext cx="2590800" cy="340606"/>
          </a:xfrm>
          <a:prstGeom prst="rect">
            <a:avLst/>
          </a:prstGeom>
          <a:noFill/>
        </p:spPr>
        <p:txBody>
          <a:bodyPr wrap="square" lIns="0" tIns="0" rIns="0" bIns="0" rtlCol="0">
            <a:spAutoFit/>
          </a:bodyPr>
          <a:lstStyle/>
          <a:p>
            <a:pPr algn="l">
              <a:lnSpc>
                <a:spcPct val="110000"/>
              </a:lnSpc>
              <a:spcBef>
                <a:spcPts val="800"/>
              </a:spcBef>
            </a:pPr>
            <a:r>
              <a:rPr lang="en-US" sz="800" dirty="0" smtClean="0">
                <a:solidFill>
                  <a:srgbClr val="FFFFFF"/>
                </a:solidFill>
                <a:latin typeface="Arial" charset="0"/>
                <a:ea typeface="ＭＳ Ｐゴシック" charset="0"/>
                <a:sym typeface="Helvetica Neue" charset="0"/>
              </a:rPr>
              <a:t>If you have any questions or problems please email:</a:t>
            </a:r>
          </a:p>
          <a:p>
            <a:pPr algn="l">
              <a:lnSpc>
                <a:spcPct val="80000"/>
              </a:lnSpc>
              <a:spcBef>
                <a:spcPts val="800"/>
              </a:spcBef>
            </a:pPr>
            <a:r>
              <a:rPr lang="en-US" sz="800" dirty="0" err="1" smtClean="0">
                <a:solidFill>
                  <a:srgbClr val="FFFFFF"/>
                </a:solidFill>
                <a:latin typeface="Arial" charset="0"/>
                <a:ea typeface="ＭＳ Ｐゴシック" charset="0"/>
                <a:cs typeface="Arial"/>
                <a:sym typeface="Helvetica Neue" charset="0"/>
                <a:hlinkClick r:id="rId6"/>
              </a:rPr>
              <a:t>educators@boundless.com</a:t>
            </a:r>
            <a:endParaRPr lang="en-US" sz="1800" dirty="0">
              <a:solidFill>
                <a:schemeClr val="bg1"/>
              </a:solidFill>
              <a:latin typeface="Arial"/>
              <a:cs typeface="Arial"/>
            </a:endParaRPr>
          </a:p>
        </p:txBody>
      </p:sp>
      <p:sp>
        <p:nvSpPr>
          <p:cNvPr id="3" name="TextBox 2"/>
          <p:cNvSpPr txBox="1"/>
          <p:nvPr/>
        </p:nvSpPr>
        <p:spPr>
          <a:xfrm>
            <a:off x="228600" y="2819400"/>
            <a:ext cx="2590800" cy="123111"/>
          </a:xfrm>
          <a:prstGeom prst="rect">
            <a:avLst/>
          </a:prstGeom>
          <a:noFill/>
        </p:spPr>
        <p:txBody>
          <a:bodyPr wrap="square" lIns="0" tIns="0" rIns="0" bIns="0" rtlCol="0">
            <a:spAutoFit/>
          </a:bodyPr>
          <a:lstStyle/>
          <a:p>
            <a:pPr algn="l"/>
            <a:r>
              <a:rPr lang="en-US" sz="800" dirty="0" smtClean="0">
                <a:latin typeface="Arial"/>
                <a:cs typeface="Arial"/>
                <a:hlinkClick r:id="rId7"/>
              </a:rPr>
              <a:t>http://</a:t>
            </a:r>
            <a:r>
              <a:rPr lang="en-US" sz="800" dirty="0" err="1" smtClean="0">
                <a:latin typeface="Arial"/>
                <a:cs typeface="Arial"/>
                <a:hlinkClick r:id="rId7"/>
              </a:rPr>
              <a:t>boundless.com</a:t>
            </a:r>
            <a:r>
              <a:rPr lang="en-US" sz="800" dirty="0" smtClean="0">
                <a:latin typeface="Arial"/>
                <a:cs typeface="Arial"/>
                <a:hlinkClick r:id="rId7"/>
              </a:rPr>
              <a:t>/teaching-platform</a:t>
            </a:r>
            <a:endParaRPr lang="en-US" sz="800" dirty="0">
              <a:latin typeface="Arial"/>
              <a:cs typeface="Arial"/>
            </a:endParaRPr>
          </a:p>
        </p:txBody>
      </p:sp>
    </p:spTree>
    <p:extLst>
      <p:ext uri="{BB962C8B-B14F-4D97-AF65-F5344CB8AC3E}">
        <p14:creationId xmlns:p14="http://schemas.microsoft.com/office/powerpoint/2010/main" val="337785882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p:txBody>
          <a:bodyPr/>
          <a:lstStyle/>
          <a:p>
            <a:r>
              <a:rPr lang="en-US" sz="1200" dirty="0" smtClean="0"/>
              <a:t>Exodusters </a:t>
            </a:r>
            <a:r>
              <a:rPr lang="en-US" sz="1200" dirty="0" smtClean="0">
                <a:solidFill>
                  <a:schemeClr val="bg2"/>
                </a:solidFill>
              </a:rPr>
              <a:t>Exodusters was a name given to African-Americans who fled the Southern United States for Kansas in 1879 and 1880. After the end of Reconstruction, racial oppression and rumors of the reinstitution of slavery led many freedmen to seek new places to live.</a:t>
            </a:r>
          </a:p>
          <a:p>
            <a:r>
              <a:rPr lang="en-US" sz="1200" dirty="0"/>
              <a:t>expansionism </a:t>
            </a:r>
            <a:r>
              <a:rPr lang="en-US" sz="1200" dirty="0">
                <a:solidFill>
                  <a:schemeClr val="bg2"/>
                </a:solidFill>
              </a:rPr>
              <a:t>The policy, of a nation, of expanding its territory or its economic influence.</a:t>
            </a:r>
          </a:p>
          <a:p>
            <a:r>
              <a:rPr lang="en-US" sz="1200" dirty="0"/>
              <a:t>Family Economy </a:t>
            </a:r>
            <a:r>
              <a:rPr lang="en-US" sz="1200" dirty="0">
                <a:solidFill>
                  <a:schemeClr val="bg2"/>
                </a:solidFill>
              </a:rPr>
              <a:t>The term Family Economy can be used to describe the family as an economic unit. The early stages of development in many economies are characterized by family based production.</a:t>
            </a:r>
          </a:p>
          <a:p>
            <a:r>
              <a:rPr lang="en-US" sz="1200" dirty="0"/>
              <a:t>Farm Credit System </a:t>
            </a:r>
            <a:r>
              <a:rPr lang="en-US" sz="1200" dirty="0">
                <a:solidFill>
                  <a:schemeClr val="bg2"/>
                </a:solidFill>
              </a:rPr>
              <a:t>The Farm Credit System (FCS) is a federally chartered network of cooperatives and related service organizations that lends to agricultural producers, rural homeowners, farm-related businesses, and agricultural, aquatic, and public utility cooperatives in the United States. Federal oversight by the Farm Credit Administration (FCA) is designed to provide for the safety and soundness of FCS institutions.</a:t>
            </a:r>
          </a:p>
          <a:p>
            <a:r>
              <a:rPr lang="en-US" sz="1200" dirty="0"/>
              <a:t>fascism </a:t>
            </a:r>
            <a:r>
              <a:rPr lang="en-US" sz="1200" dirty="0">
                <a:solidFill>
                  <a:schemeClr val="bg2"/>
                </a:solidFill>
              </a:rPr>
              <a:t>A political regime, having totalitarian aspirations, ideologically based on a relationship between business and the centralized government, business-and-government control of the market place, repression of criticism or opposition, a leader cult and exalting the state and/or religion above individual rights. Originally only applied (usually capitalized) to Benito Mussolini's Italy.</a:t>
            </a:r>
          </a:p>
          <a:p>
            <a:r>
              <a:rPr lang="en-US" sz="1200" dirty="0"/>
              <a:t>Frederick Law Olmsted </a:t>
            </a:r>
            <a:r>
              <a:rPr lang="en-US" sz="1200" dirty="0">
                <a:solidFill>
                  <a:schemeClr val="bg2"/>
                </a:solidFill>
              </a:rPr>
              <a:t>American journalist, public administrator, and landscape designer, popularly considered the father of American landscape architecture. Olmsted is famous for co-designing many well-known urban parks including Central Park and Prospect Park in New York City.</a:t>
            </a:r>
          </a:p>
          <a:p>
            <a:r>
              <a:rPr lang="en-US" sz="1200" dirty="0"/>
              <a:t>General Federation of Women's Clubs (GFWC) </a:t>
            </a:r>
            <a:r>
              <a:rPr lang="en-US" sz="1200" dirty="0">
                <a:solidFill>
                  <a:schemeClr val="bg2"/>
                </a:solidFill>
              </a:rPr>
              <a:t>The General Federation of Women's Clubs (GFWC), founded in 1890, is an international women's organization dedicated to community improvement by enhancing the lives of others through volunteer service. GFWC is one of the world's largest and oldest nonpartisan, nondenominational women's volunteer service organizations.</a:t>
            </a:r>
          </a:p>
          <a:p>
            <a:r>
              <a:rPr lang="en-US" sz="1200" dirty="0"/>
              <a:t>gold standard </a:t>
            </a:r>
            <a:r>
              <a:rPr lang="en-US" sz="1200" dirty="0">
                <a:solidFill>
                  <a:schemeClr val="bg2"/>
                </a:solidFill>
              </a:rPr>
              <a:t>A monetary system where the value of circulating money is linked to the value of gold.</a:t>
            </a:r>
          </a:p>
          <a:p>
            <a:r>
              <a:rPr lang="en-US" sz="1200" dirty="0"/>
              <a:t>Governor Davis H. Waite </a:t>
            </a:r>
            <a:r>
              <a:rPr lang="en-US" sz="1200" dirty="0">
                <a:solidFill>
                  <a:schemeClr val="bg2"/>
                </a:solidFill>
              </a:rPr>
              <a:t>Populist Party governor of Colorado during the Cripple Creek Miner's Strike. When Sheriff Bowers of Colorado City raised a large army of strikebreaking deputies, Gov. Waite ordered them to disband, and negotiated on behalf of the striking miners.</a:t>
            </a:r>
          </a:p>
          <a:p>
            <a:r>
              <a:rPr lang="en-US" sz="1200" dirty="0"/>
              <a:t>Granger Laws </a:t>
            </a:r>
            <a:r>
              <a:rPr lang="en-US" sz="1200" dirty="0">
                <a:solidFill>
                  <a:schemeClr val="bg2"/>
                </a:solidFill>
              </a:rPr>
              <a:t>The Granger laws were a series of laws passed in Southern states of the United States after the American Civil War to regulate grain elevator, railroad freight rates and to address long- and short-haul discrimination. They were passed through political agitation both by merchants' associations and by so-called Granger parties, which were third parties formed most often by members of the Patrons of Husbandry, an organization for farmers commonly called the Grange. The Granger Laws were an issue in two important court cases in the late 19th century, Munn v. Illinois and Wabash v. Illinois.</a:t>
            </a:r>
          </a:p>
          <a:p>
            <a:r>
              <a:rPr lang="en-US" sz="1200" dirty="0"/>
              <a:t>Great American Desert </a:t>
            </a:r>
            <a:r>
              <a:rPr lang="en-US" sz="1200" dirty="0">
                <a:solidFill>
                  <a:schemeClr val="bg2"/>
                </a:solidFill>
              </a:rPr>
              <a:t>The term Great American Desert was used in the 19th century to describe the western part of the Great Plains east of the Rocky Mountains in North America to about the 100th meridian. The area is now usually referred to as the High Plains, and the original term is now sometimes used to describe the arid region of the Southwest, which includes parts of northern Mexico and the four deserts of North America.</a:t>
            </a:r>
          </a:p>
          <a:p>
            <a:r>
              <a:rPr lang="en-US" sz="1200" dirty="0"/>
              <a:t>Grover Cleveland </a:t>
            </a:r>
            <a:r>
              <a:rPr lang="en-US" sz="1200" dirty="0" smtClean="0">
                <a:solidFill>
                  <a:schemeClr val="bg2"/>
                </a:solidFill>
              </a:rPr>
              <a:t>Stephen Grover Cleveland (March 18, 1837 – June 24, 1908) was the twenty-second and twenty-fourth President of the United States. Cleveland is the only president to serve two non-consecutive terms (1885–1889 and 1893–1897) and, therefore, is the only individual to be counted twice in the numbering of the presidents. He was the winner of the popular vote for president three times—in 1884, 1888, and 1892—and was the only Democrat elected to the presidency in the era of Republican political domination that lasted from 1861 to 1913.</a:t>
            </a: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2"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82659269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p:txBody>
          <a:bodyPr/>
          <a:lstStyle/>
          <a:p>
            <a:r>
              <a:rPr lang="en-US" sz="1200" dirty="0" smtClean="0"/>
              <a:t>Henry Clay Frick </a:t>
            </a:r>
            <a:r>
              <a:rPr lang="en-US" sz="1200" dirty="0" smtClean="0">
                <a:solidFill>
                  <a:schemeClr val="bg2"/>
                </a:solidFill>
              </a:rPr>
              <a:t>An American industrialist and financier who was chairman of U.S. Steel during the Homestead Strike of 1892. He is widely vilified for his ruthlessness and lack of business ethics.</a:t>
            </a:r>
          </a:p>
          <a:p>
            <a:r>
              <a:rPr lang="en-US" sz="1200" dirty="0"/>
              <a:t>Henry Ford </a:t>
            </a:r>
            <a:r>
              <a:rPr lang="en-US" sz="1200" dirty="0">
                <a:solidFill>
                  <a:schemeClr val="bg2"/>
                </a:solidFill>
              </a:rPr>
              <a:t>The founder of Ford Motor Company and pioneer of the assembly line. Fordism—the mass production of inexpensive consumer goods with high wages for laborers—revolutionized the American economy.</a:t>
            </a:r>
          </a:p>
          <a:p>
            <a:r>
              <a:rPr lang="en-US" sz="1200" dirty="0"/>
              <a:t>Herbert Spencer </a:t>
            </a:r>
            <a:r>
              <a:rPr lang="en-US" sz="1200" dirty="0">
                <a:solidFill>
                  <a:schemeClr val="bg2"/>
                </a:solidFill>
              </a:rPr>
              <a:t>An English philosopher, biologist, sociologist. Spencer was highly influential in proposing economic and political theories based on Darwin's theories of evolution. Spencer influenced many American thinkers including, most notably, William Graham Sumner.</a:t>
            </a:r>
          </a:p>
          <a:p>
            <a:r>
              <a:rPr lang="en-US" sz="1200" dirty="0"/>
              <a:t>Homestead Act </a:t>
            </a:r>
            <a:r>
              <a:rPr lang="en-US" sz="1200" dirty="0">
                <a:solidFill>
                  <a:schemeClr val="bg2"/>
                </a:solidFill>
              </a:rPr>
              <a:t>A homestead act was one of three United States federal laws that gave an applicant ownership at no cost of farmland called a "homestead" – typically 160 acres (65 hectares or one-fourth section) of undeveloped federal land west of the Mississippi River.</a:t>
            </a:r>
          </a:p>
          <a:p>
            <a:r>
              <a:rPr lang="en-US" sz="1200" dirty="0"/>
              <a:t>Homestead Act of 1862 </a:t>
            </a:r>
            <a:r>
              <a:rPr lang="en-US" sz="1200" dirty="0">
                <a:solidFill>
                  <a:schemeClr val="bg2"/>
                </a:solidFill>
              </a:rPr>
              <a:t>The Homestead Act of 1862 was one of three United States federal laws that gave an applicant ownership at no cost of farmland called a "homestead" – typically 160 acres (65 hectares or one-fourth section) of undeveloped federal land west of the Mississippi River.</a:t>
            </a:r>
          </a:p>
          <a:p>
            <a:r>
              <a:rPr lang="en-US" sz="1200" dirty="0"/>
              <a:t>immigrant </a:t>
            </a:r>
            <a:r>
              <a:rPr lang="en-US" sz="1200" dirty="0">
                <a:solidFill>
                  <a:schemeClr val="bg2"/>
                </a:solidFill>
              </a:rPr>
              <a:t>A person who comes to a country from another country in order to permanently settle in the new country.</a:t>
            </a:r>
          </a:p>
          <a:p>
            <a:r>
              <a:rPr lang="en-US" sz="1200" dirty="0"/>
              <a:t>immigrant </a:t>
            </a:r>
            <a:r>
              <a:rPr lang="en-US" sz="1200" dirty="0">
                <a:solidFill>
                  <a:schemeClr val="bg2"/>
                </a:solidFill>
              </a:rPr>
              <a:t>A person who comes to a country from another country in order to permanently settle in the new country.</a:t>
            </a:r>
          </a:p>
          <a:p>
            <a:r>
              <a:rPr lang="en-US" sz="1200" dirty="0"/>
              <a:t>immigrant </a:t>
            </a:r>
            <a:r>
              <a:rPr lang="en-US" sz="1200" dirty="0">
                <a:solidFill>
                  <a:schemeClr val="bg2"/>
                </a:solidFill>
              </a:rPr>
              <a:t>A person who comes to a country from another country in order to permanently settle in the new country.</a:t>
            </a:r>
          </a:p>
          <a:p>
            <a:r>
              <a:rPr lang="en-US" sz="1200" dirty="0"/>
              <a:t>Jacob Coxey </a:t>
            </a:r>
            <a:r>
              <a:rPr lang="en-US" sz="1200" dirty="0">
                <a:solidFill>
                  <a:schemeClr val="bg2"/>
                </a:solidFill>
              </a:rPr>
              <a:t>An Ohio politician who led the march of Coxey's army on Washington to protest unemployment. Though the marches were unsuccessful, they did spark political interest in governmental action against unemployment--an area integral to the New Deal, 40 years later.</a:t>
            </a:r>
          </a:p>
          <a:p>
            <a:r>
              <a:rPr lang="en-US" sz="1200" dirty="0"/>
              <a:t>Jacob Riis </a:t>
            </a:r>
            <a:r>
              <a:rPr lang="en-US" sz="1200" dirty="0">
                <a:solidFill>
                  <a:schemeClr val="bg2"/>
                </a:solidFill>
              </a:rPr>
              <a:t>Jacob August Riis (May 3, 1849 – May 26, 1914) was a Danish American social reformer, "muckraking" journalist and social documentary photographer. He is known for using his photographic and journalistic talents to help the impoverished in New York City; those impoverished New Yorkers were the subject of most of his prolific writings and photography. He endorsed the implementation of "model tenements" in New York with the help of humanitarian Lawrence Veiller.</a:t>
            </a:r>
          </a:p>
          <a:p>
            <a:r>
              <a:rPr lang="en-US" sz="1200" dirty="0"/>
              <a:t>James G. Blaine </a:t>
            </a:r>
            <a:r>
              <a:rPr lang="en-US" sz="1200" dirty="0">
                <a:solidFill>
                  <a:schemeClr val="bg2"/>
                </a:solidFill>
              </a:rPr>
              <a:t>James Gillespie Blaine (January 31, 1830 – January 27, 1893) was an American Republican politician who served as United States Representative, Speaker of the United States House of Representatives, U.S. Senator from Maine, and twice as Secretary of State. He was nominated for President in 1884, but was narrowly defeated by Democrat Grover Cleveland. Blaine was one of the late nineteenth century's leading Republicans and champion of the moderate reformist faction of the party known as the "Half-Breeds".</a:t>
            </a:r>
          </a:p>
          <a:p>
            <a:r>
              <a:rPr lang="en-US" sz="1200" dirty="0"/>
              <a:t>judicial activism, </a:t>
            </a:r>
            <a:r>
              <a:rPr lang="en-US" sz="1200" dirty="0" smtClean="0">
                <a:solidFill>
                  <a:schemeClr val="bg2"/>
                </a:solidFill>
              </a:rPr>
              <a:t>The view that federal judges should creatively interpret the texts of the Constitution and the laws in order to serve the judges' own ideas about the needs of contemporary society, if anbd when the elected branches of the government seem to them to be failing to meet these needs. Judicial activism has judges assuming a role as independent policy makers or independent "trustees" on behalf of society.</a:t>
            </a: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2"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82659269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p:txBody>
          <a:bodyPr/>
          <a:lstStyle/>
          <a:p>
            <a:r>
              <a:rPr lang="en-US" sz="1200" dirty="0" smtClean="0"/>
              <a:t>laissez-faire </a:t>
            </a:r>
            <a:r>
              <a:rPr lang="en-US" sz="1200" dirty="0" smtClean="0">
                <a:solidFill>
                  <a:schemeClr val="bg2"/>
                </a:solidFill>
              </a:rPr>
              <a:t>Laissez-faire is an economic environment in which transactions between private parties are free from tariffs, government subsidies, and enforced monopolies, with only enough government regulations sufficient to protect property rights against theft and aggression. The phrase laissez-faire is French and literally means "let [them] do," but it broadly implies "let it be," "let them do as they will," or "leave it alone. "</a:t>
            </a:r>
          </a:p>
          <a:p>
            <a:r>
              <a:rPr lang="en-US" sz="1200" dirty="0"/>
              <a:t>Land Scrip </a:t>
            </a:r>
            <a:r>
              <a:rPr lang="en-US" sz="1200" dirty="0">
                <a:solidFill>
                  <a:schemeClr val="bg2"/>
                </a:solidFill>
              </a:rPr>
              <a:t>A form of credit granting its holder entitlement to certain tracts of land.</a:t>
            </a:r>
          </a:p>
          <a:p>
            <a:r>
              <a:rPr lang="en-US" sz="1200" dirty="0"/>
              <a:t>layoff </a:t>
            </a:r>
            <a:r>
              <a:rPr lang="en-US" sz="1200" dirty="0">
                <a:solidFill>
                  <a:schemeClr val="bg2"/>
                </a:solidFill>
              </a:rPr>
              <a:t>A dismissal of employees from their jobs because of tightened budgetary constraints or work shortage (not due to poor performance or misconduct).</a:t>
            </a:r>
          </a:p>
          <a:p>
            <a:r>
              <a:rPr lang="en-US" sz="1200" dirty="0"/>
              <a:t>Lochner vs. New York </a:t>
            </a:r>
            <a:r>
              <a:rPr lang="en-US" sz="1200" dirty="0">
                <a:solidFill>
                  <a:schemeClr val="bg2"/>
                </a:solidFill>
              </a:rPr>
              <a:t>Lochner vs. New York (1905), was a landmark United States Supreme Court case which held that "liberty of contract" was implicit in the Due Process Clause of the Fourteenth Amendment. The case involved a New York law that limited the number of hours that a baker could work each day to ten, and limited the number of hours that a baker could work each week to 60. By a five to four vote, the Supreme Court rejected the argument that the law was necessary to protect the health of bakers, deciding it was a labor law attempting to regulate the terms of employment, and calling it an "unreasonable, unnecessary and arbitrary interference with the right and liberty of the individual to contract. "</a:t>
            </a:r>
          </a:p>
          <a:p>
            <a:r>
              <a:rPr lang="en-US" sz="1200" dirty="0"/>
              <a:t>Machine Politics </a:t>
            </a:r>
            <a:r>
              <a:rPr lang="en-US" sz="1200" dirty="0">
                <a:solidFill>
                  <a:schemeClr val="bg2"/>
                </a:solidFill>
              </a:rPr>
              <a:t>In U.S. politics, a party organization, headed by a single boss or small autocratic group, that commands enough votes to maintain political and administrative control of a city, county, or state.</a:t>
            </a:r>
          </a:p>
          <a:p>
            <a:r>
              <a:rPr lang="en-US" sz="1200" dirty="0"/>
              <a:t>management </a:t>
            </a:r>
            <a:r>
              <a:rPr lang="en-US" sz="1200" dirty="0">
                <a:solidFill>
                  <a:schemeClr val="bg2"/>
                </a:solidFill>
              </a:rPr>
              <a:t>administration; the process or practice of managing.</a:t>
            </a:r>
          </a:p>
          <a:p>
            <a:r>
              <a:rPr lang="en-US" sz="1200" dirty="0"/>
              <a:t>Marines </a:t>
            </a:r>
            <a:r>
              <a:rPr lang="en-US" sz="1200" dirty="0">
                <a:solidFill>
                  <a:schemeClr val="bg2"/>
                </a:solidFill>
              </a:rPr>
              <a:t>The branch of the United States armed forces responsible for rapidly delivered, combined force operations. The Marines carried out most of the US military operations of the Banana Wars.</a:t>
            </a:r>
          </a:p>
          <a:p>
            <a:r>
              <a:rPr lang="en-US" sz="1200" dirty="0"/>
              <a:t>mass transit </a:t>
            </a:r>
            <a:r>
              <a:rPr lang="en-US" sz="1200" dirty="0">
                <a:solidFill>
                  <a:schemeClr val="bg2"/>
                </a:solidFill>
              </a:rPr>
              <a:t>A large-scale transportation system in which the passengers do not travel in their own vehicles.</a:t>
            </a:r>
          </a:p>
          <a:p>
            <a:r>
              <a:rPr lang="en-US" sz="1200" dirty="0"/>
              <a:t>McKinley Tariff </a:t>
            </a:r>
            <a:r>
              <a:rPr lang="en-US" sz="1200" dirty="0">
                <a:solidFill>
                  <a:schemeClr val="bg2"/>
                </a:solidFill>
              </a:rPr>
              <a:t>The Tariff Act of 1890, commonly called the McKinley Tariff, was an act of the United States Congress framed by Representative William McKinley that became law on October 1, 1890. The tariff raised the average duty on imports to almost 50%, an act designed to protect domestic industries from foreign competition.</a:t>
            </a:r>
          </a:p>
          <a:p>
            <a:r>
              <a:rPr lang="en-US" sz="1200" dirty="0"/>
              <a:t>mechanization </a:t>
            </a:r>
            <a:r>
              <a:rPr lang="en-US" sz="1200" dirty="0">
                <a:solidFill>
                  <a:schemeClr val="bg2"/>
                </a:solidFill>
              </a:rPr>
              <a:t>The use of machinery to replace human or animal labor, especially in agriculture and industry.</a:t>
            </a:r>
          </a:p>
          <a:p>
            <a:r>
              <a:rPr lang="en-US" sz="1200" dirty="0"/>
              <a:t>Mining Camps </a:t>
            </a:r>
            <a:r>
              <a:rPr lang="en-US" sz="1200" dirty="0">
                <a:solidFill>
                  <a:schemeClr val="bg2"/>
                </a:solidFill>
              </a:rPr>
              <a:t>A mining community, also known as a mining town or a mining camp, is a community that houses miners. Mining communities are usually created around a mine or a quarry for the extraction or smeltering of ore.</a:t>
            </a:r>
          </a:p>
          <a:p>
            <a:r>
              <a:rPr lang="en-US" sz="1200" dirty="0"/>
              <a:t>modernism </a:t>
            </a:r>
            <a:r>
              <a:rPr lang="en-US" sz="1200" dirty="0" smtClean="0">
                <a:solidFill>
                  <a:schemeClr val="bg2"/>
                </a:solidFill>
              </a:rPr>
              <a:t>A movement in art, architecture, literature, philosophy, and music that flourished in the 20th century. Modernism rejected realism and Enlightenment thought, prioritizing originality and subjectivity.</a:t>
            </a: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2"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82659269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p:txBody>
          <a:bodyPr/>
          <a:lstStyle/>
          <a:p>
            <a:r>
              <a:rPr lang="en-US" sz="1200" dirty="0" smtClean="0"/>
              <a:t>monopoly </a:t>
            </a:r>
            <a:r>
              <a:rPr lang="en-US" sz="1200" dirty="0" smtClean="0">
                <a:solidFill>
                  <a:schemeClr val="bg2"/>
                </a:solidFill>
              </a:rPr>
              <a:t>A monopoly (from Greek monos μ (alone or single) + polein π (to sell)) exists when a specific person or enterprise is the only supplier of a particular commodity (this contrasts with a monopsony which relates to a single entity's control of a market to purchase a good or service, and with oligopoly which consists of a few entities dominating an industry). Monopolies are thus characterized by a lack of economic competition to produce the good or service and a lack of viable substitute goods.</a:t>
            </a:r>
          </a:p>
          <a:p>
            <a:r>
              <a:rPr lang="en-US" sz="1200" dirty="0"/>
              <a:t>mugwump </a:t>
            </a:r>
            <a:r>
              <a:rPr lang="en-US" sz="1200" dirty="0">
                <a:solidFill>
                  <a:schemeClr val="bg2"/>
                </a:solidFill>
              </a:rPr>
              <a:t>An independent neutral politician, especially in reference to the 1884 U.S. presidential election.</a:t>
            </a:r>
          </a:p>
          <a:p>
            <a:r>
              <a:rPr lang="en-US" sz="1200" dirty="0"/>
              <a:t>National Child Labor Committee </a:t>
            </a:r>
            <a:r>
              <a:rPr lang="en-US" sz="1200" dirty="0">
                <a:solidFill>
                  <a:schemeClr val="bg2"/>
                </a:solidFill>
              </a:rPr>
              <a:t>The private, non-profit organization that was the leading proponent of national child labor reform during the Progressive era. The NCLC worked to exposed child labor and pass state and national child labor laws. The NCLC succeeded in establishing the United States' Children's Bureau in 1912.</a:t>
            </a:r>
          </a:p>
          <a:p>
            <a:r>
              <a:rPr lang="en-US" sz="1200" dirty="0"/>
              <a:t>Nikola Tesla </a:t>
            </a:r>
            <a:r>
              <a:rPr lang="en-US" sz="1200" dirty="0">
                <a:solidFill>
                  <a:schemeClr val="bg2"/>
                </a:solidFill>
              </a:rPr>
              <a:t>Nikola Tesla (Serbian Cyrillic: Н Т; 10 July 1856 – 7 January 1943) was a Serbian-American inventor, physicist, mechanical engineer, electrical engineer, and futurist. He was an important contributor to the use of commercial electricity, and is best known for his contributions to the modern alternating current (AC) electrical supply system.</a:t>
            </a:r>
          </a:p>
          <a:p>
            <a:r>
              <a:rPr lang="en-US" sz="1200" dirty="0"/>
              <a:t>Ocala Demands </a:t>
            </a:r>
            <a:r>
              <a:rPr lang="en-US" sz="1200" dirty="0">
                <a:solidFill>
                  <a:schemeClr val="bg2"/>
                </a:solidFill>
              </a:rPr>
              <a:t>In December 1890, the National Farmers' Alliance and Industrial Union, more commonly known as the Southern Farmers' Alliance, its affiliate the Colored Farmers' Alliance, and the Farmers' Mutual Benefit Association met jointly in the Marion Opera House in Ocala, Florida where they adopted the Ocala Demands. The demands were a platform for economic and political reform and later were adopted by the People's Party.</a:t>
            </a:r>
          </a:p>
          <a:p>
            <a:r>
              <a:rPr lang="en-US" sz="1200" dirty="0"/>
              <a:t>Open Door Policy </a:t>
            </a:r>
            <a:r>
              <a:rPr lang="en-US" sz="1200" dirty="0">
                <a:solidFill>
                  <a:schemeClr val="bg2"/>
                </a:solidFill>
              </a:rPr>
              <a:t>A policy which governed the relationship between China and the imperial powers (Britain, France, Germany, Italy, Russia, the U.S., and Japan) during the early 1900's. The policy forbade the imperial powers from taking Chinese territory and from interfering with each other's economic activities in China.</a:t>
            </a:r>
          </a:p>
          <a:p>
            <a:r>
              <a:rPr lang="en-US" sz="1200" dirty="0"/>
              <a:t>Panic of 1893 </a:t>
            </a:r>
            <a:r>
              <a:rPr lang="en-US" sz="1200" dirty="0">
                <a:solidFill>
                  <a:schemeClr val="bg2"/>
                </a:solidFill>
              </a:rPr>
              <a:t>The Panic of 1893 was a serious economic depression in the United States that began in 1893. Similar to the Panic of 1873, this panic was marked by the collapse of railroad overbuilding and shaky railroad financing, which set off a series of bank failures. Compounding market overbuilding and the railroad bubble was a run on the gold supply.</a:t>
            </a:r>
          </a:p>
          <a:p>
            <a:r>
              <a:rPr lang="en-US" sz="1200" dirty="0"/>
              <a:t>Pendleton Act </a:t>
            </a:r>
            <a:r>
              <a:rPr lang="en-US" sz="1200" dirty="0">
                <a:solidFill>
                  <a:schemeClr val="bg2"/>
                </a:solidFill>
              </a:rPr>
              <a:t>The Pendleton Civil Service Reform Act (ch. 27, 22 Stat. 403) of United States is a federal law established in 1883 that stipulated that government jobs should be awarded on the basis of merit.</a:t>
            </a:r>
          </a:p>
          <a:p>
            <a:r>
              <a:rPr lang="en-US" sz="1200" dirty="0"/>
              <a:t>Philippine Revolution of 1896 </a:t>
            </a:r>
            <a:r>
              <a:rPr lang="en-US" sz="1200" dirty="0">
                <a:solidFill>
                  <a:schemeClr val="bg2"/>
                </a:solidFill>
              </a:rPr>
              <a:t>An armed conflict in which Philippine revolutionaries tried to win national independence from Spanish colonial rule. Power struggles among the revolutionaries and conflict with Spanish forces continued throughout the Spanish-American War.</a:t>
            </a:r>
          </a:p>
          <a:p>
            <a:r>
              <a:rPr lang="en-US" sz="1200" dirty="0"/>
              <a:t>Pike's Peak Gold Rush of 1859 </a:t>
            </a:r>
            <a:r>
              <a:rPr lang="en-US" sz="1200" dirty="0">
                <a:solidFill>
                  <a:schemeClr val="bg2"/>
                </a:solidFill>
              </a:rPr>
              <a:t>Later known as the Colorado Gold Rush, the boom in gold prospecting and mining in the Pike's Peak Country of western Kansas Territory and southwestern Nebraska Territory of the United States. It began in July 1858 and lasted until roughly the creation of the Colorado Territory on February 28, 1861. An estimated 100,000 gold seekers took part in one of the greatest gold rushes in North American history. The participants in the gold rush were known as "Fifty-Niners" after 1859, the peak year of the rush and often used the motto: "Pike's Peak or Bust! "</a:t>
            </a:r>
          </a:p>
          <a:p>
            <a:r>
              <a:rPr lang="en-US" sz="1200" dirty="0"/>
              <a:t>Pinkerton agents </a:t>
            </a:r>
            <a:r>
              <a:rPr lang="en-US" sz="1200" dirty="0">
                <a:solidFill>
                  <a:schemeClr val="bg2"/>
                </a:solidFill>
              </a:rPr>
              <a:t>A private security and detective agency founded in 1850. Pinkerton agents were often used by employers in labor disputes to infiltrate unions, guard factories, and enforce strikebreaking measures, as in the Homestead Strike of 1892.</a:t>
            </a:r>
          </a:p>
          <a:p>
            <a:r>
              <a:rPr lang="en-US" sz="1200" dirty="0"/>
              <a:t>political machine </a:t>
            </a:r>
            <a:r>
              <a:rPr lang="en-US" sz="1200" dirty="0" smtClean="0">
                <a:solidFill>
                  <a:schemeClr val="bg2"/>
                </a:solidFill>
              </a:rPr>
              <a:t>A local political organization that controls a large number of personal votes and can therefore exert political influence.</a:t>
            </a: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2"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82659269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p:txBody>
          <a:bodyPr/>
          <a:lstStyle/>
          <a:p>
            <a:r>
              <a:rPr lang="en-US" sz="1200" dirty="0" smtClean="0"/>
              <a:t>pollution </a:t>
            </a:r>
            <a:r>
              <a:rPr lang="en-US" sz="1200" dirty="0" smtClean="0">
                <a:solidFill>
                  <a:schemeClr val="bg2"/>
                </a:solidFill>
              </a:rPr>
              <a:t>The act of polluting or the state of being polluted, especially the contamination of the environment by harmful substances.</a:t>
            </a:r>
          </a:p>
          <a:p>
            <a:r>
              <a:rPr lang="en-US" sz="1200" dirty="0"/>
              <a:t>popery </a:t>
            </a:r>
            <a:r>
              <a:rPr lang="en-US" sz="1200" dirty="0">
                <a:solidFill>
                  <a:schemeClr val="bg2"/>
                </a:solidFill>
              </a:rPr>
              <a:t>The teachings and rituals of the Roman Catholic Church. Roman Catholicism was mistrusted by Protestant critics of immigration in the United States.</a:t>
            </a:r>
          </a:p>
          <a:p>
            <a:r>
              <a:rPr lang="en-US" sz="1200" dirty="0"/>
              <a:t>Prairie Frontier </a:t>
            </a:r>
            <a:r>
              <a:rPr lang="en-US" sz="1200" dirty="0">
                <a:solidFill>
                  <a:schemeClr val="bg2"/>
                </a:solidFill>
              </a:rPr>
              <a:t>The American frontier comprises the geography, history, folklore, and cultural expression of life in the forward wave of American westward expansion from the original colonial settlements to the early 20th century. Enormous popular attention in the media focuses on the second half of the 19th century, a period sometimes called the Old West, or the Wild West.</a:t>
            </a:r>
          </a:p>
          <a:p>
            <a:r>
              <a:rPr lang="en-US" sz="1200" dirty="0"/>
              <a:t>prototype </a:t>
            </a:r>
            <a:r>
              <a:rPr lang="en-US" sz="1200" dirty="0">
                <a:solidFill>
                  <a:schemeClr val="bg2"/>
                </a:solidFill>
              </a:rPr>
              <a:t>An instance of a category or a concept that combines its most representative attributes.</a:t>
            </a:r>
          </a:p>
          <a:p>
            <a:r>
              <a:rPr lang="en-US" sz="1200" dirty="0"/>
              <a:t>Public sphere </a:t>
            </a:r>
            <a:r>
              <a:rPr lang="en-US" sz="1200" dirty="0">
                <a:solidFill>
                  <a:schemeClr val="bg2"/>
                </a:solidFill>
              </a:rPr>
              <a:t>The public sphere is an area in social life where individuals can come together to freely discuss and identify societal problems, and through that discussion influence political action.</a:t>
            </a:r>
          </a:p>
          <a:p>
            <a:r>
              <a:rPr lang="en-US" sz="1200" dirty="0"/>
              <a:t>Reading Railroad Massacre </a:t>
            </a:r>
            <a:r>
              <a:rPr lang="en-US" sz="1200" dirty="0">
                <a:solidFill>
                  <a:schemeClr val="bg2"/>
                </a:solidFill>
              </a:rPr>
              <a:t>An action by the Pennsylvania State Militia, quelling a riot in Reading Pennsylvania during the Great Railroad Strike of 1877.</a:t>
            </a:r>
          </a:p>
          <a:p>
            <a:r>
              <a:rPr lang="en-US" sz="1200" dirty="0"/>
              <a:t>Realism </a:t>
            </a:r>
            <a:r>
              <a:rPr lang="en-US" sz="1200" dirty="0">
                <a:solidFill>
                  <a:schemeClr val="bg2"/>
                </a:solidFill>
              </a:rPr>
              <a:t>Realism, in the arts, is the attempt to depict subjects as they exist in objective reality, without embellishment or interpretation. Realism presupposes that an objective reality exists, independent of the one's perspective.</a:t>
            </a:r>
          </a:p>
          <a:p>
            <a:r>
              <a:rPr lang="en-US" sz="1200" dirty="0"/>
              <a:t>Red Cloud </a:t>
            </a:r>
            <a:r>
              <a:rPr lang="en-US" sz="1200" dirty="0">
                <a:solidFill>
                  <a:schemeClr val="bg2"/>
                </a:solidFill>
              </a:rPr>
              <a:t>Red Cloud (Lakota: Maȟpíya Lúta), (1822 – December 10, 1909) was a war leader and a chief of the Oglala Lakota (Sioux). He led as a chief from 1868 to 1909. One of the most capable Native American opponents the United States Army faced, he led a successful campaign in 1866–1868 known as Red Cloud's War over control of the Powder River Country in northeastern Wyoming and southern Montana.</a:t>
            </a:r>
          </a:p>
          <a:p>
            <a:r>
              <a:rPr lang="en-US" sz="1200" dirty="0"/>
              <a:t>redevelopment </a:t>
            </a:r>
            <a:r>
              <a:rPr lang="en-US" sz="1200" dirty="0">
                <a:solidFill>
                  <a:schemeClr val="bg2"/>
                </a:solidFill>
              </a:rPr>
              <a:t>The demolition of old, redundant or unfashionable buildings or infrastructure and the construction of new ones on the same site.</a:t>
            </a:r>
          </a:p>
          <a:p>
            <a:r>
              <a:rPr lang="en-US" sz="1200" dirty="0"/>
              <a:t>reform </a:t>
            </a:r>
            <a:r>
              <a:rPr lang="en-US" sz="1200" dirty="0">
                <a:solidFill>
                  <a:schemeClr val="bg2"/>
                </a:solidFill>
              </a:rPr>
              <a:t>Amendment of what is defective, vicious, corrupt, or depraved; reformation; as, reform of elections; reform of government.</a:t>
            </a:r>
          </a:p>
          <a:p>
            <a:r>
              <a:rPr lang="en-US" sz="1200" dirty="0"/>
              <a:t>robber baron </a:t>
            </a:r>
            <a:r>
              <a:rPr lang="en-US" sz="1200" dirty="0">
                <a:solidFill>
                  <a:schemeClr val="bg2"/>
                </a:solidFill>
              </a:rPr>
              <a:t>Especially in the 19th century and early 20th century, a business tycoon who had great wealth and influence but whose methods were morally questionable.</a:t>
            </a:r>
          </a:p>
          <a:p>
            <a:r>
              <a:rPr lang="en-US" sz="1200" dirty="0"/>
              <a:t>Roosevelt Corollary </a:t>
            </a:r>
            <a:r>
              <a:rPr lang="en-US" sz="1200" dirty="0" smtClean="0">
                <a:solidFill>
                  <a:schemeClr val="bg2"/>
                </a:solidFill>
              </a:rPr>
              <a:t>The Roosevelt Corollary is a corollary to the Monroe Doctrine that was articulated by President Theodore Roosevelt in his State of the Union Address in 1904. The corollary states that the United States will intervene in conflicts between European Nations and Latin American countries to enforce legitimate claims of the European powers, rather than having the Europeans press their claims directly.</a:t>
            </a: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2"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82659269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p:txBody>
          <a:bodyPr/>
          <a:lstStyle/>
          <a:p>
            <a:r>
              <a:rPr lang="en-US" sz="1200" dirty="0" smtClean="0"/>
              <a:t>sanitation </a:t>
            </a:r>
            <a:r>
              <a:rPr lang="en-US" sz="1200" dirty="0" smtClean="0">
                <a:solidFill>
                  <a:schemeClr val="bg2"/>
                </a:solidFill>
              </a:rPr>
              <a:t>The policy and practice of protecting health through hygienic measures.</a:t>
            </a:r>
          </a:p>
          <a:p>
            <a:r>
              <a:rPr lang="en-US" sz="1200" dirty="0"/>
              <a:t>Santa Fe Trail </a:t>
            </a:r>
            <a:r>
              <a:rPr lang="en-US" sz="1200" dirty="0">
                <a:solidFill>
                  <a:schemeClr val="bg2"/>
                </a:solidFill>
              </a:rPr>
              <a:t>The Santa Fe Trail was a 19th-century transportation route through central North America that connected Franklin, Missouri with Santa Fe, New Mexico. Pioneered in 1821 by William Becknell, it served as a vital commercial and military highway until the introduction of the railroad to Santa Fe in 1880.</a:t>
            </a:r>
          </a:p>
          <a:p>
            <a:r>
              <a:rPr lang="en-US" sz="1200" dirty="0"/>
              <a:t>Scientific Management </a:t>
            </a:r>
            <a:r>
              <a:rPr lang="en-US" sz="1200" dirty="0">
                <a:solidFill>
                  <a:schemeClr val="bg2"/>
                </a:solidFill>
              </a:rPr>
              <a:t>A theory of management intended to maximize labor productivity and economic efficiency. Also known as Taylorism, it was developed by Frederick Winslow Taylor in the 1880s and 1890s, and involved the rational analysis of workflows. It attempted to adjust the time and motion of workers' activities so as to maximize their efficiency. This theory was one of the earliest attempts to apply science to the engineering of processes, and to management.</a:t>
            </a:r>
          </a:p>
          <a:p>
            <a:r>
              <a:rPr lang="en-US" sz="1200" dirty="0"/>
              <a:t>Second Industrial Revolution </a:t>
            </a:r>
            <a:r>
              <a:rPr lang="en-US" sz="1200" dirty="0">
                <a:solidFill>
                  <a:schemeClr val="bg2"/>
                </a:solidFill>
              </a:rPr>
              <a:t>The Second Industrial Revolution, also known as the Technological Revolution, was a phase of the larger Industrial Revolution corresponding to the latter half of the 19th century until World War I. It is considered to have begun with Bessemer steel in the 1860s and culminated in mass production and the production line.</a:t>
            </a:r>
          </a:p>
          <a:p>
            <a:r>
              <a:rPr lang="en-US" sz="1200" dirty="0"/>
              <a:t>Second Industrial Revolution </a:t>
            </a:r>
            <a:r>
              <a:rPr lang="en-US" sz="1200" dirty="0">
                <a:solidFill>
                  <a:schemeClr val="bg2"/>
                </a:solidFill>
              </a:rPr>
              <a:t>Also known as the Technological Revolution. The second phase of the Industrial Revolution; lasted from the 1860s until World War I. It began with the innovation of Bessemer steel and culminated in mass production and the production line.</a:t>
            </a:r>
          </a:p>
          <a:p>
            <a:r>
              <a:rPr lang="en-US" sz="1200" dirty="0"/>
              <a:t>Silver Coinage </a:t>
            </a:r>
            <a:r>
              <a:rPr lang="en-US" sz="1200" dirty="0">
                <a:solidFill>
                  <a:schemeClr val="bg2"/>
                </a:solidFill>
              </a:rPr>
              <a:t>Silver coins are possibly the oldest mass-produced form of coinage. Silver has been used as a coinage metal since the time of the Greeks.</a:t>
            </a:r>
          </a:p>
          <a:p>
            <a:r>
              <a:rPr lang="en-US" sz="1200" dirty="0"/>
              <a:t>Social Darwinism </a:t>
            </a:r>
            <a:r>
              <a:rPr lang="en-US" sz="1200" dirty="0">
                <a:solidFill>
                  <a:schemeClr val="bg2"/>
                </a:solidFill>
              </a:rPr>
              <a:t>Social Darwinism is an ideology of society that seeks to apply biological concepts of Darwinism or of evolutionary theory to sociology and politics, often under the assumption that conflict between groups in society leads to social progress, as superior groups out-compete inferior ones.</a:t>
            </a:r>
          </a:p>
          <a:p>
            <a:r>
              <a:rPr lang="en-US" sz="1200" dirty="0"/>
              <a:t>Social Gospel </a:t>
            </a:r>
            <a:r>
              <a:rPr lang="en-US" sz="1200" dirty="0">
                <a:solidFill>
                  <a:schemeClr val="bg2"/>
                </a:solidFill>
              </a:rPr>
              <a:t>The Social Gospel movement is a Protestant Christian intellectual movement that was most prominent in the early 20th century United States and Canada. The movement applied Christian ethics to social problems, especially issues of social justice such as excessive wealth, poverty, alcoholism, crime, racial tensions, slums, bad hygiene, child labor, inadequate labor unions, poor schools, and the danger of war.</a:t>
            </a:r>
          </a:p>
          <a:p>
            <a:r>
              <a:rPr lang="en-US" sz="1200" dirty="0"/>
              <a:t>Stagecoach </a:t>
            </a:r>
            <a:r>
              <a:rPr lang="en-US" sz="1200" dirty="0">
                <a:solidFill>
                  <a:schemeClr val="bg2"/>
                </a:solidFill>
              </a:rPr>
              <a:t>A stagecoach is a type of covered wagon for passengers and goods, strongly sprung and drawn by four horses, usually four-in-hand. Widely used before the introduction of railway transport, it made regular trips between stages or stations, which were places of rest provided for stagecoach travelers.</a:t>
            </a:r>
          </a:p>
          <a:p>
            <a:r>
              <a:rPr lang="en-US" sz="1200" dirty="0"/>
              <a:t>stalwart </a:t>
            </a:r>
            <a:r>
              <a:rPr lang="en-US" sz="1200" dirty="0">
                <a:solidFill>
                  <a:schemeClr val="bg2"/>
                </a:solidFill>
              </a:rPr>
              <a:t>The "Stalwarts" were a faction of the United States Republican Party toward the end of the 19th century. They were the "traditional" Republicans who opposed Rutherford B. Hayes' civil service reform. They were pitted against the "Half-Breeds" (moderates) for control of the Republican Party. The only real issue between Stalwarts and Half-Breeds was patronage. The Half-Breeds worked to get civil service reform, and finally created the Pendleton Civil Service Reform Act. Stalwarts favored traditional machine politics.</a:t>
            </a:r>
          </a:p>
          <a:p>
            <a:r>
              <a:rPr lang="en-US" sz="1200" dirty="0"/>
              <a:t>Tammany Hall </a:t>
            </a:r>
            <a:r>
              <a:rPr lang="en-US" sz="1200" dirty="0">
                <a:solidFill>
                  <a:schemeClr val="bg2"/>
                </a:solidFill>
              </a:rPr>
              <a:t>Tammany Hall was a New York City political organization founded in 1786 and incorporated on May 12, 1789 as the Tammany Society. It was the Democratic Party political machine that played a major role in controlling New York City and New York State politics and helping immigrants, most notably the Irish, rise up in American politics from the 1790s to the 1960s.</a:t>
            </a:r>
          </a:p>
          <a:p>
            <a:r>
              <a:rPr lang="en-US" sz="1200" dirty="0"/>
              <a:t>Tejanos </a:t>
            </a:r>
            <a:r>
              <a:rPr lang="en-US" sz="1200" dirty="0" smtClean="0">
                <a:solidFill>
                  <a:schemeClr val="bg2"/>
                </a:solidFill>
              </a:rPr>
              <a:t>Tejano or Texano (Spanish for "Texan") is a term used to identify a Texan of criollo Spanish or Mexican heritage.</a:t>
            </a: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2"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82659269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p:txBody>
          <a:bodyPr/>
          <a:lstStyle/>
          <a:p>
            <a:r>
              <a:rPr lang="en-US" sz="1200" dirty="0" smtClean="0"/>
              <a:t>Tenement House Act of 1901 </a:t>
            </a:r>
            <a:r>
              <a:rPr lang="en-US" sz="1200" dirty="0" smtClean="0">
                <a:solidFill>
                  <a:schemeClr val="bg2"/>
                </a:solidFill>
              </a:rPr>
              <a:t>One of the reforms of the Progressive Era, the New York State Tenement House Act of 1901 was one of the first such laws to ban the construction of dark, poorly ventilated tenement buildings in the state of New York. Among other sanctions, the law required that new buildings must be built with outward-facing windows in every room, an open courtyard, indoor toilets and fire safeguards.</a:t>
            </a:r>
          </a:p>
          <a:p>
            <a:r>
              <a:rPr lang="en-US" sz="1200" dirty="0"/>
              <a:t>The "Big Brother" Policy </a:t>
            </a:r>
            <a:r>
              <a:rPr lang="en-US" sz="1200" dirty="0">
                <a:solidFill>
                  <a:schemeClr val="bg2"/>
                </a:solidFill>
              </a:rPr>
              <a:t>An extension of the Monroe Doctrine formulated in the 1880s that aimed to rally Latin American nations behind U.S. leadership and to open their markets to American traders.</a:t>
            </a:r>
          </a:p>
          <a:p>
            <a:r>
              <a:rPr lang="en-US" sz="1200" dirty="0"/>
              <a:t>The First International </a:t>
            </a:r>
            <a:r>
              <a:rPr lang="en-US" sz="1200" dirty="0">
                <a:solidFill>
                  <a:schemeClr val="bg2"/>
                </a:solidFill>
              </a:rPr>
              <a:t>An organization of workers' groups founded in Europe in 1864. Some of its ideological branches were influential in American socialist and anarchist politics.</a:t>
            </a:r>
          </a:p>
          <a:p>
            <a:r>
              <a:rPr lang="en-US" sz="1200" dirty="0"/>
              <a:t>Treaty of Fort Laramie </a:t>
            </a:r>
            <a:r>
              <a:rPr lang="en-US" sz="1200" dirty="0">
                <a:solidFill>
                  <a:schemeClr val="bg2"/>
                </a:solidFill>
              </a:rPr>
              <a:t>Also called the Sioux Treaty of 1868, an agreement between the United States and the Oglala, Miniconjou, and Brulé bands of Lakota people; Yanktonai Dakota; and Arapaho Nation signed in 1868 at Fort Laramie in the Wyoming Territory, guaranteeing to the Lakota ownership of the Black Hills, and further land and hunting rights in South Dakota, Wyoming, and Montana.</a:t>
            </a:r>
          </a:p>
          <a:p>
            <a:r>
              <a:rPr lang="en-US" sz="1200" dirty="0"/>
              <a:t>Union Pacific </a:t>
            </a:r>
            <a:r>
              <a:rPr lang="en-US" sz="1200" dirty="0">
                <a:solidFill>
                  <a:schemeClr val="bg2"/>
                </a:solidFill>
              </a:rPr>
              <a:t>The Union Pacific is a railroad network incorporated on July 1, 1862 under an act of Congress entitled Pacific Railroad Act of 1862.</a:t>
            </a:r>
          </a:p>
          <a:p>
            <a:r>
              <a:rPr lang="en-US" sz="1200" dirty="0"/>
              <a:t>United Fruit Company </a:t>
            </a:r>
            <a:r>
              <a:rPr lang="en-US" sz="1200" dirty="0">
                <a:solidFill>
                  <a:schemeClr val="bg2"/>
                </a:solidFill>
              </a:rPr>
              <a:t>An American company that sold fruit produced on Latin and South American plantations to North American and European markets. Along with the Standard Fruit Company, it dominated the economies and strongly influenced the governments of Latin American countries.</a:t>
            </a:r>
          </a:p>
          <a:p>
            <a:r>
              <a:rPr lang="en-US" sz="1200" dirty="0"/>
              <a:t>urbanization </a:t>
            </a:r>
            <a:r>
              <a:rPr lang="en-US" sz="1200" dirty="0">
                <a:solidFill>
                  <a:schemeClr val="bg2"/>
                </a:solidFill>
              </a:rPr>
              <a:t>the process of the formation and growth of cities</a:t>
            </a:r>
          </a:p>
          <a:p>
            <a:r>
              <a:rPr lang="en-US" sz="1200" dirty="0"/>
              <a:t>vaqueros </a:t>
            </a:r>
            <a:r>
              <a:rPr lang="en-US" sz="1200" dirty="0">
                <a:solidFill>
                  <a:schemeClr val="bg2"/>
                </a:solidFill>
              </a:rPr>
              <a:t>The vaquero (Spanish pronunciation: [baˈkeɾo], Portuguese: vaqueiro [vaˈkejɾu]) is a horse-mounted livestock herder of a tradition that originated on the Iberian Peninsula. Today the vaquero is still a part of the doma vaquera, the Spanish tradition of working riding. The vaquero traditions developed in Mexico from methodology brought to Mesoamerica from Spain, and also became the foundation for the North American cowboy.</a:t>
            </a:r>
          </a:p>
          <a:p>
            <a:r>
              <a:rPr lang="en-US" sz="1200" dirty="0"/>
              <a:t>Venezuela Crisis of 1895 </a:t>
            </a:r>
            <a:r>
              <a:rPr lang="en-US" sz="1200" dirty="0">
                <a:solidFill>
                  <a:schemeClr val="bg2"/>
                </a:solidFill>
              </a:rPr>
              <a:t>A territorial dispute between Venezuela and Britain over the boundaries of Venezuela and British Guiana. The United States cited the Monroe Doctrine to compel the British to accept arbitration of the dispute. The court of arbitration awarded most of the disputed territory to the British.</a:t>
            </a:r>
          </a:p>
          <a:p>
            <a:r>
              <a:rPr lang="en-US" sz="1200" dirty="0"/>
              <a:t>Western Federation of Miners </a:t>
            </a:r>
            <a:r>
              <a:rPr lang="en-US" sz="1200" dirty="0">
                <a:solidFill>
                  <a:schemeClr val="bg2"/>
                </a:solidFill>
              </a:rPr>
              <a:t>A radical labor union that gained a reputation for militancy in the mines of the western United States and British Columbia.</a:t>
            </a:r>
          </a:p>
          <a:p>
            <a:r>
              <a:rPr lang="en-US" sz="1200" dirty="0"/>
              <a:t>William Jennings Bryan </a:t>
            </a:r>
            <a:r>
              <a:rPr lang="en-US" sz="1200" dirty="0">
                <a:solidFill>
                  <a:schemeClr val="bg2"/>
                </a:solidFill>
              </a:rPr>
              <a:t>William Jennings Bryan (March 19, 1860 – July 26, 1925) was a leading American politician from the 1890s until his death. He was a dominant force in the liberal wing of the Democratic Party, and served as Wilson's Secretary of State until his resignation in frustration over Wilson's war efforts.</a:t>
            </a:r>
          </a:p>
          <a:p>
            <a:r>
              <a:rPr lang="en-US" sz="1200" dirty="0"/>
              <a:t>workforce </a:t>
            </a:r>
            <a:r>
              <a:rPr lang="en-US" sz="1200" dirty="0" smtClean="0">
                <a:solidFill>
                  <a:schemeClr val="bg2"/>
                </a:solidFill>
              </a:rPr>
              <a:t>All the workers employed by a specific organization or nation, or on a specific project.</a:t>
            </a: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2"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82659269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p:txBody>
          <a:bodyPr/>
          <a:lstStyle/>
          <a:p>
            <a:r>
              <a:rPr lang="en-US" sz="1200" dirty="0" smtClean="0"/>
              <a:t>xenophobia </a:t>
            </a:r>
            <a:r>
              <a:rPr lang="en-US" sz="1200" dirty="0" smtClean="0">
                <a:solidFill>
                  <a:schemeClr val="bg2"/>
                </a:solidFill>
              </a:rPr>
              <a:t>A strong antipathy or aversion to strangers or foreigners.</a:t>
            </a:r>
          </a:p>
        </p:txBody>
      </p:sp>
      <p:sp>
        <p:nvSpPr>
          <p:cNvPr id="3"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5"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6"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Rectangle 1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6"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2"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Tree>
    <p:extLst>
      <p:ext uri="{BB962C8B-B14F-4D97-AF65-F5344CB8AC3E}">
        <p14:creationId xmlns:p14="http://schemas.microsoft.com/office/powerpoint/2010/main" val="182659269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Strikers Shield</a:t>
            </a:r>
          </a:p>
          <a:p>
            <a:pPr lvl="1"/>
            <a:r>
              <a:rPr lang="en-US" dirty="0" smtClean="0"/>
              <a:t>Demonstration of shield used by the workers while firing the cannon.</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"Homestead strike Carnegie shield."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http://en.wikipedia.org/wiki/File:Homestead_strike_Carnegie_shield.jpg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eeb01f6b78bcba76116869207f1577d8}">
                <a14:useLocalDpi xmlns:a14="http://schemas.microsoft.com/office/drawing/2010/main" xmlns="" val="0"/>
              </a:ext>
            </a:extLst>
          </a:blip>
          <a:stretch>
            <a:fillRect/>
          </a:stretch>
        </p:blipFill>
        <p:spPr>
          <a:xfrm>
            <a:off x="2170466" y="533400"/>
            <a:ext cx="4803068"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The New Missionary Conference, 1898</a:t>
            </a:r>
          </a:p>
          <a:p>
            <a:pPr lvl="1"/>
            <a:r>
              <a:rPr lang="en-US" dirty="0" smtClean="0"/>
              <a:t>The New Missionary Conference, 1898</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Google.</a:t>
            </a:r>
            <a:r>
              <a:rPr lang="en-US" sz="800" dirty="0" smtClean="0">
                <a:solidFill>
                  <a:srgbClr val="828282"/>
                </a:solidFill>
                <a:latin typeface="Arial" charset="0"/>
                <a:ea typeface="ＭＳ Ｐゴシック" charset="0"/>
                <a:sym typeface="Helvetica Neue" charset="0"/>
              </a:rPr>
              <a:t> "The Assembly Herald - Google Books."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http://books.google.com/books?id=sW7UAAAAMAAJ&amp;pg=PA5&amp;dq=american+imperialism&amp;hl=en&amp;sa=X&amp;ei=yefET_7qH8nE2gW03-R7&amp;ved=0CFgQ6AEwBDgo#v=onepage&amp;q=american%2520imperialism&amp;f=false</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f4077485f020c7c4294c679c4021ca37}">
                <a14:useLocalDpi xmlns:a14="http://schemas.microsoft.com/office/drawing/2010/main" xmlns="" val="0"/>
              </a:ext>
            </a:extLst>
          </a:blip>
          <a:stretch>
            <a:fillRect/>
          </a:stretch>
        </p:blipFill>
        <p:spPr>
          <a:xfrm>
            <a:off x="3007769" y="533400"/>
            <a:ext cx="3128462"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BoundlessHQ_smal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048000" cy="6464300"/>
          </a:xfrm>
          <a:prstGeom prst="rect">
            <a:avLst/>
          </a:prstGeom>
        </p:spPr>
      </p:pic>
      <p:sp>
        <p:nvSpPr>
          <p:cNvPr id="16" name="Text Placeholder 15"/>
          <p:cNvSpPr>
            <a:spLocks noGrp="1"/>
          </p:cNvSpPr>
          <p:nvPr>
            <p:ph type="body" sz="quarter" idx="10"/>
          </p:nvPr>
        </p:nvSpPr>
        <p:spPr/>
        <p:txBody>
          <a:bodyPr/>
          <a:lstStyle/>
          <a:p>
            <a:pPr>
              <a:lnSpc>
                <a:spcPct val="110000"/>
              </a:lnSpc>
            </a:pPr>
            <a:r>
              <a:rPr lang="en-US" dirty="0" smtClean="0"/>
              <a:t>Boundless is an innovative technology company making education more affordable and accessible for students everywhere. The company creates the world’s best open educational content in 20+ subjects that align to more than 1,000 popular college textbooks. Boundless integrates learning technology into all its premium books to help students study more efficiently at a fraction of the cost of traditional textbooks. The company also empowers educators to engage their students more effectively through customizable books and intuitive teaching tools as part of the Boundless Teaching Platform. More than 2 million learners access Boundless free and premium content each month across the company’s wide distribution platforms, including its website, </a:t>
            </a:r>
            <a:r>
              <a:rPr lang="en-US" dirty="0" err="1" smtClean="0"/>
              <a:t>iOS</a:t>
            </a:r>
            <a:r>
              <a:rPr lang="en-US" dirty="0" smtClean="0"/>
              <a:t> apps, Kindle books, and </a:t>
            </a:r>
            <a:r>
              <a:rPr lang="en-US" dirty="0" err="1" smtClean="0"/>
              <a:t>iBooks</a:t>
            </a:r>
            <a:r>
              <a:rPr lang="en-US" dirty="0" smtClean="0"/>
              <a:t>. To get started learning or teaching with Boundless, visit </a:t>
            </a:r>
            <a:r>
              <a:rPr lang="en-US" dirty="0" smtClean="0">
                <a:hlinkClick r:id="rId3"/>
              </a:rPr>
              <a:t>boundless.com</a:t>
            </a:r>
            <a:r>
              <a:rPr lang="en-US" dirty="0" smtClean="0"/>
              <a:t>.</a:t>
            </a:r>
            <a:endParaRPr lang="en-US" dirty="0"/>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6"/>
          <p:cNvSpPr>
            <a:spLocks noChangeShapeType="1"/>
          </p:cNvSpPr>
          <p:nvPr/>
        </p:nvSpPr>
        <p:spPr bwMode="auto">
          <a:xfrm>
            <a:off x="3429000" y="762000"/>
            <a:ext cx="54943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10" name="Rectangle 9"/>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Title 16"/>
          <p:cNvSpPr>
            <a:spLocks noGrp="1"/>
          </p:cNvSpPr>
          <p:nvPr>
            <p:ph type="title"/>
          </p:nvPr>
        </p:nvSpPr>
        <p:spPr/>
        <p:txBody>
          <a:bodyPr/>
          <a:lstStyle/>
          <a:p>
            <a:r>
              <a:rPr lang="en-US" dirty="0" smtClean="0"/>
              <a:t>About Boundless</a:t>
            </a:r>
            <a:endParaRPr lang="en-US" dirty="0"/>
          </a:p>
        </p:txBody>
      </p:sp>
    </p:spTree>
    <p:extLst>
      <p:ext uri="{BB962C8B-B14F-4D97-AF65-F5344CB8AC3E}">
        <p14:creationId xmlns:p14="http://schemas.microsoft.com/office/powerpoint/2010/main" val="170335963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Billion dollar Congress</a:t>
            </a:r>
          </a:p>
          <a:p>
            <a:pPr lvl="1"/>
            <a:r>
              <a:rPr lang="en-US" dirty="0" smtClean="0"/>
              <a:t>Benjamin Harrison and the Congress are portrayed as a "Billion-Dollar Congress," wasting the surplus in this cartoon from Puck.</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"Billion dollar Congress."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http://en.wikipedia.org/wiki/File:Billion_dollar_Congress.jpg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dd50e7ffd8ce11018b02cbb9d004fb54}">
                <a14:useLocalDpi xmlns:a14="http://schemas.microsoft.com/office/drawing/2010/main" xmlns="" val="0"/>
              </a:ext>
            </a:extLst>
          </a:blip>
          <a:stretch>
            <a:fillRect/>
          </a:stretch>
        </p:blipFill>
        <p:spPr>
          <a:xfrm>
            <a:off x="2596863" y="533400"/>
            <a:ext cx="3950274"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From the Old to the New World</a:t>
            </a:r>
          </a:p>
          <a:p>
            <a:pPr lvl="1"/>
            <a:r>
              <a:rPr lang="en-US" dirty="0" smtClean="0"/>
              <a:t>"From the Old to the New World," an illustration published in Harper's Weekly in 1874, shows German emigrants boarding a steamer in Hamburg, Germany, to come to America.</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"Germans-emigrate-1874."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http://en.wikipedia.org/wiki/File:Germans-emigrate-1874.jpg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f9d4758c9297050694eb938263b84833}">
                <a14:useLocalDpi xmlns:a14="http://schemas.microsoft.com/office/drawing/2010/main" xmlns="" val="0"/>
              </a:ext>
            </a:extLst>
          </a:blip>
          <a:stretch>
            <a:fillRect/>
          </a:stretch>
        </p:blipFill>
        <p:spPr>
          <a:xfrm>
            <a:off x="1232930" y="533400"/>
            <a:ext cx="6678140"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Portraits of the Haymarket Martyrs</a:t>
            </a:r>
          </a:p>
          <a:p>
            <a:pPr lvl="1"/>
            <a:r>
              <a:rPr lang="en-US" dirty="0" smtClean="0"/>
              <a:t>Engraving of the Haymarket Martyers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"ChicagoAnarchists."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http://en.wikipedia.org/wiki/File:ChicagoAnarchists.jpg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c456f08ea3b059edaf7e23ac238d8bba}">
                <a14:useLocalDpi xmlns:a14="http://schemas.microsoft.com/office/drawing/2010/main" xmlns="" val="0"/>
              </a:ext>
            </a:extLst>
          </a:blip>
          <a:stretch>
            <a:fillRect/>
          </a:stretch>
        </p:blipFill>
        <p:spPr>
          <a:xfrm>
            <a:off x="3110883" y="533400"/>
            <a:ext cx="2922234"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New York's New Solar System</a:t>
            </a:r>
          </a:p>
          <a:p>
            <a:pPr lvl="1"/>
            <a:r>
              <a:rPr lang="en-US" dirty="0" smtClean="0"/>
              <a:t>This political cartoon from 1899 shows all people from all walks of life revolving around a political boss, Richard "Boss" Croker.</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"New York's New Solar System2."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http://en.wikipedia.org/wiki/File:New_York%2527s_New_Solar_System2.jpg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25c7e82ce5740425f03d8a900169250e}">
                <a14:useLocalDpi xmlns:a14="http://schemas.microsoft.com/office/drawing/2010/main" xmlns="" val="0"/>
              </a:ext>
            </a:extLst>
          </a:blip>
          <a:stretch>
            <a:fillRect/>
          </a:stretch>
        </p:blipFill>
        <p:spPr>
          <a:xfrm>
            <a:off x="1212754" y="533400"/>
            <a:ext cx="6718491"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Bon Ton Burlesquers - 365 days ahead of them all</a:t>
            </a:r>
          </a:p>
          <a:p>
            <a:pPr lvl="1"/>
            <a:r>
              <a:rPr lang="en-US" dirty="0" smtClean="0"/>
              <a:t>Poster of U.S. burlesque show, 1898, showing a woman in outfit with low neckline and short skirts holding a number of upper-class men "On the string"</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"Bon-Ton Burlesquers2."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http://en.wikipedia.org/wiki/File:Bon-Ton_Burlesquers2.jpg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f1e563a160fde8ced945bf981683c693}">
                <a14:useLocalDpi xmlns:a14="http://schemas.microsoft.com/office/drawing/2010/main" xmlns="" val="0"/>
              </a:ext>
            </a:extLst>
          </a:blip>
          <a:stretch>
            <a:fillRect/>
          </a:stretch>
        </p:blipFill>
        <p:spPr>
          <a:xfrm>
            <a:off x="3030093" y="533400"/>
            <a:ext cx="3083814"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Johnson County War Invaders, 1892</a:t>
            </a:r>
          </a:p>
          <a:p>
            <a:pPr lvl="1"/>
            <a:r>
              <a:rPr lang="en-US" dirty="0" smtClean="0"/>
              <a:t>Johnson County War Invaders, 1892</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"Invaders."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http://en.wikipedia.org/wiki/File:Invaders.gif</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dcbf9bdea08ff93bdf0c517b5ca64af7}">
                <a14:useLocalDpi xmlns:a14="http://schemas.microsoft.com/office/drawing/2010/main" xmlns="" val="0"/>
              </a:ext>
            </a:extLst>
          </a:blip>
          <a:stretch>
            <a:fillRect/>
          </a:stretch>
        </p:blipFill>
        <p:spPr>
          <a:xfrm>
            <a:off x="1029810" y="533400"/>
            <a:ext cx="7084380"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Midway, White City Amusement Park, Worcester, Massachusetts 1908</a:t>
            </a:r>
          </a:p>
          <a:p>
            <a:pPr lvl="1"/>
            <a:r>
              <a:rPr lang="en-US" dirty="0" smtClean="0"/>
              <a:t>Midway, White City Amusement Park, Worcester, Massachusetts 1908</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"White city amusement park 1."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http://en.wikipedia.org/wiki/File:White_city_amusement_park_1.jpg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0b4e0b4ccc4fddc2d8ebe6e2fdf2f436}">
                <a14:useLocalDpi xmlns:a14="http://schemas.microsoft.com/office/drawing/2010/main" xmlns="" val="0"/>
              </a:ext>
            </a:extLst>
          </a:blip>
          <a:stretch>
            <a:fillRect/>
          </a:stretch>
        </p:blipFill>
        <p:spPr>
          <a:xfrm>
            <a:off x="1401635" y="533400"/>
            <a:ext cx="6340729"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Ten Thousand Miles From Tip to Tip</a:t>
            </a:r>
          </a:p>
          <a:p>
            <a:pPr lvl="1"/>
            <a:r>
              <a:rPr lang="en-US" dirty="0" smtClean="0"/>
              <a:t>'Ten Thousand Miles From Tip to Tip,' refers to the extension of United States domination (symbolized by a bald eagle) from Puerto Rico to the Philippines. The cartoon contrasts this with a map of the smaller United States of one hundred years earlier in 1798.</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http://upload.wikimedia.org/wikipedia/commons/0/08/10kMiles.JPG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26698a513cf6121415ca864900e021a8}">
                <a14:useLocalDpi xmlns:a14="http://schemas.microsoft.com/office/drawing/2010/main" xmlns="" val="0"/>
              </a:ext>
            </a:extLst>
          </a:blip>
          <a:stretch>
            <a:fillRect/>
          </a:stretch>
        </p:blipFill>
        <p:spPr>
          <a:xfrm>
            <a:off x="1550504" y="533400"/>
            <a:ext cx="6042991"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"School Begins. Uncle Sam (to his new class in Civilization): Now, children, you've got to learn these lessons whether you want to or not! But just take a look at the class ahead of you, and remember that, in a little while, you will feel as glad to be here as they are! "</a:t>
            </a:r>
          </a:p>
          <a:p>
            <a:pPr lvl="1"/>
            <a:r>
              <a:rPr lang="en-US" dirty="0" smtClean="0"/>
              <a:t>This is a caricature showing Uncle Sam lecturing four children labelled 'Philippines' (appearing similar to Philippine leader Emilio Aguinaldo), 'Hawaii,' 'Puerto Rico,' and 'Cuba' in front of children holding books labelled with various U.S. states. In the background, there is an American Indian holding a book upside down, a Chinese boy at the door, and a black boy cleaning a window. The other elements in the cartoon include:The blackboard: "The consent of the governed is a good thing in theory, but very rare in fact. — England has governed her colonies whether they consented or not. By not waiting for their consent she has greatly advanced the world's civilization. — The U.S. must govern its new territories with or without their consent until they can govern themselves. " Poster: "The Confederated States refused their consent to be governed, but the Union was preserved without their consent. "Book: "U.S. — First Lessons in Self Government" Note: (on table) "The new class — Philippines Cuba Hawaii Porto Rico"</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http://upload.wikimedia.org/wikipedia/commons/e/e7/School_Begins_1-25-1899.JPG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1ab07688500bf8ab7347ac82ac70986d}">
                <a14:useLocalDpi xmlns:a14="http://schemas.microsoft.com/office/drawing/2010/main" xmlns="" val="0"/>
              </a:ext>
            </a:extLst>
          </a:blip>
          <a:stretch>
            <a:fillRect/>
          </a:stretch>
        </p:blipFill>
        <p:spPr>
          <a:xfrm>
            <a:off x="906684" y="533400"/>
            <a:ext cx="7330632"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Army Buffalo soldier</a:t>
            </a:r>
          </a:p>
          <a:p>
            <a:pPr lvl="1"/>
            <a:r>
              <a:rPr lang="en-US" dirty="0" smtClean="0"/>
              <a:t>Army Buffalo soldier</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"Army buffalo soldiers."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http://en.wikipedia.org/wiki/File:Army_buffalo_soldiers.jpg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a31ac8543a20c2a06e6a88d2a760059e}">
                <a14:useLocalDpi xmlns:a14="http://schemas.microsoft.com/office/drawing/2010/main" xmlns="" val="0"/>
              </a:ext>
            </a:extLst>
          </a:blip>
          <a:stretch>
            <a:fillRect/>
          </a:stretch>
        </p:blipFill>
        <p:spPr>
          <a:xfrm>
            <a:off x="1676400" y="533400"/>
            <a:ext cx="5791200"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AutoShape 1"/>
          <p:cNvSpPr>
            <a:spLocks/>
          </p:cNvSpPr>
          <p:nvPr/>
        </p:nvSpPr>
        <p:spPr bwMode="auto">
          <a:xfrm>
            <a:off x="0" y="0"/>
            <a:ext cx="3048000" cy="6858000"/>
          </a:xfrm>
          <a:prstGeom prst="roundRect">
            <a:avLst>
              <a:gd name="adj" fmla="val 755"/>
            </a:avLst>
          </a:prstGeom>
          <a:solidFill>
            <a:schemeClr val="accent1"/>
          </a:solidFill>
          <a:ln w="6350">
            <a:solidFill>
              <a:srgbClr val="C5C5C5"/>
            </a:solidFill>
            <a:miter lim="800000"/>
            <a:headEnd/>
            <a:tailEnd/>
          </a:ln>
        </p:spPr>
        <p:txBody>
          <a:bodyPr lIns="0" tIns="0" rIns="0" bIns="0"/>
          <a:lstStyle/>
          <a:p>
            <a:endParaRPr lang="en-US"/>
          </a:p>
        </p:txBody>
      </p:sp>
      <p:sp>
        <p:nvSpPr>
          <p:cNvPr id="13314"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sp>
        <p:nvSpPr>
          <p:cNvPr id="13315" name="Rectangle 3"/>
          <p:cNvSpPr>
            <a:spLocks/>
          </p:cNvSpPr>
          <p:nvPr/>
        </p:nvSpPr>
        <p:spPr bwMode="auto">
          <a:xfrm>
            <a:off x="9829800" y="4043363"/>
            <a:ext cx="448310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a:tailEnd/>
              </a14:hiddenLine>
            </a:ext>
          </a:extLst>
        </p:spPr>
        <p:txBody>
          <a:bodyPr lIns="38100" tIns="38100" rIns="38100" bIns="38100" anchor="ctr"/>
          <a:lstStyle/>
          <a:p>
            <a:pPr algn="r"/>
            <a:r>
              <a:rPr lang="en-US" sz="1000">
                <a:solidFill>
                  <a:srgbClr val="A0A0A0"/>
                </a:solidFill>
                <a:latin typeface="Arial" charset="0"/>
                <a:ea typeface="ＭＳ Ｐゴシック" charset="0"/>
                <a:sym typeface="Arial" charset="0"/>
              </a:rPr>
              <a:t>]</a:t>
            </a:r>
          </a:p>
        </p:txBody>
      </p:sp>
      <p:sp>
        <p:nvSpPr>
          <p:cNvPr id="1331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31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31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pic>
        <p:nvPicPr>
          <p:cNvPr id="13319"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320" name="Rectangle 10"/>
          <p:cNvSpPr>
            <a:spLocks/>
          </p:cNvSpPr>
          <p:nvPr/>
        </p:nvSpPr>
        <p:spPr bwMode="auto">
          <a:xfrm>
            <a:off x="203200" y="6096000"/>
            <a:ext cx="26543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l"/>
            <a:r>
              <a:rPr lang="en-US" sz="800" u="sng" dirty="0" smtClean="0">
                <a:solidFill>
                  <a:srgbClr val="FFFFFF"/>
                </a:solidFill>
                <a:latin typeface="Arial"/>
                <a:ea typeface="ＭＳ Ｐゴシック" charset="0"/>
                <a:cs typeface="Arial"/>
                <a:sym typeface="Helvetica Neue" charset="0"/>
                <a:hlinkClick r:id="rId3"/>
              </a:rPr>
              <a:t>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
        <p:nvSpPr>
          <p:cNvPr id="13325" name="Rectangle 13"/>
          <p:cNvSpPr>
            <a:spLocks noGrp="1" noChangeArrowheads="1"/>
          </p:cNvSpPr>
          <p:nvPr>
            <p:ph type="title"/>
          </p:nvPr>
        </p:nvSpPr>
        <p:spPr/>
        <p:txBody>
          <a:bodyPr/>
          <a:lstStyle/>
          <a:p>
            <a:r>
              <a:rPr lang="en-US" dirty="0" smtClean="0"/>
              <a:t>The Gilded Age: 1870-1900</a:t>
            </a:r>
          </a:p>
        </p:txBody>
      </p:sp>
      <p:sp>
        <p:nvSpPr>
          <p:cNvPr id="13328" name="Rectangle 16"/>
          <p:cNvSpPr>
            <a:spLocks/>
          </p:cNvSpPr>
          <p:nvPr/>
        </p:nvSpPr>
        <p:spPr bwMode="auto">
          <a:xfrm>
            <a:off x="4267200" y="304800"/>
            <a:ext cx="46863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type="none" w="med" len="med"/>
                <a:tailEnd type="none" w="med" len="med"/>
              </a14:hiddenLine>
            </a:ext>
          </a:extLst>
        </p:spPr>
        <p:txBody>
          <a:bodyPr lIns="0" tIns="0" rIns="0" bIns="0"/>
          <a:lstStyle/>
          <a:p>
            <a:pPr algn="l">
              <a:defRPr/>
            </a:pPr>
            <a:r>
              <a:rPr lang="en-US" sz="1400" dirty="0" smtClean="0">
                <a:solidFill>
                  <a:schemeClr val="accent1"/>
                </a:solidFill>
                <a:latin typeface="Arial"/>
                <a:ea typeface="ＭＳ Ｐゴシック" charset="0"/>
                <a:cs typeface="Arial"/>
                <a:sym typeface="Helvetica Neue" charset="0"/>
              </a:rPr>
              <a:t>The Gilded Age</a:t>
            </a:r>
            <a:endParaRPr lang="en-US" sz="1400" dirty="0">
              <a:solidFill>
                <a:schemeClr val="tx1"/>
              </a:solidFill>
              <a:latin typeface="Helvetica Neue" charset="0"/>
              <a:ea typeface="ＭＳ Ｐゴシック" charset="0"/>
              <a:cs typeface="Helvetica Neue" charset="0"/>
              <a:sym typeface="Helvetica Neue" charset="0"/>
            </a:endParaRPr>
          </a:p>
        </p:txBody>
      </p:sp>
      <p:sp>
        <p:nvSpPr>
          <p:cNvPr id="13330" name="Rectangle 18"/>
          <p:cNvSpPr>
            <a:spLocks/>
          </p:cNvSpPr>
          <p:nvPr/>
        </p:nvSpPr>
        <p:spPr bwMode="auto">
          <a:xfrm>
            <a:off x="4254500" y="1447800"/>
            <a:ext cx="46863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type="none" w="med" len="med"/>
                <a:tailEnd type="none" w="med" len="med"/>
              </a14:hiddenLine>
            </a:ext>
          </a:extLst>
        </p:spPr>
        <p:txBody>
          <a:bodyPr lIns="0" tIns="0" rIns="0" bIns="0"/>
          <a:lstStyle/>
          <a:p>
            <a:pPr algn="l">
              <a:defRPr/>
            </a:pPr>
            <a:r>
              <a:rPr lang="en-US" sz="1400" dirty="0" smtClean="0">
                <a:solidFill>
                  <a:schemeClr val="accent1"/>
                </a:solidFill>
                <a:latin typeface="Arial"/>
                <a:ea typeface="ＭＳ Ｐゴシック" charset="0"/>
                <a:cs typeface="Arial"/>
                <a:sym typeface="Helvetica Neue" charset="0"/>
              </a:rPr>
              <a:t>The Second Industrial Revolution</a:t>
            </a:r>
            <a:endParaRPr lang="en-US" sz="1400" dirty="0">
              <a:solidFill>
                <a:schemeClr val="tx1"/>
              </a:solidFill>
              <a:latin typeface="Helvetica Neue" charset="0"/>
              <a:ea typeface="ＭＳ Ｐゴシック" charset="0"/>
              <a:cs typeface="Helvetica Neue" charset="0"/>
              <a:sym typeface="Helvetica Neue" charset="0"/>
            </a:endParaRPr>
          </a:p>
        </p:txBody>
      </p:sp>
      <p:sp>
        <p:nvSpPr>
          <p:cNvPr id="13332" name="Rectangle 20"/>
          <p:cNvSpPr>
            <a:spLocks/>
          </p:cNvSpPr>
          <p:nvPr/>
        </p:nvSpPr>
        <p:spPr bwMode="auto">
          <a:xfrm>
            <a:off x="4254500" y="2590800"/>
            <a:ext cx="46863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type="none" w="med" len="med"/>
                <a:tailEnd type="none" w="med" len="med"/>
              </a14:hiddenLine>
            </a:ext>
          </a:extLst>
        </p:spPr>
        <p:txBody>
          <a:bodyPr lIns="0" tIns="0" rIns="0" bIns="0"/>
          <a:lstStyle/>
          <a:p>
            <a:pPr algn="l">
              <a:defRPr/>
            </a:pPr>
            <a:r>
              <a:rPr lang="en-US" sz="1400" dirty="0" smtClean="0">
                <a:solidFill>
                  <a:schemeClr val="accent1"/>
                </a:solidFill>
                <a:latin typeface="Arial"/>
                <a:ea typeface="ＭＳ Ｐゴシック" charset="0"/>
                <a:cs typeface="Arial"/>
                <a:sym typeface="Helvetica Neue" charset="0"/>
              </a:rPr>
              <a:t>The Rise of the City</a:t>
            </a:r>
            <a:endParaRPr lang="en-US" sz="1400" dirty="0">
              <a:solidFill>
                <a:schemeClr val="tx1"/>
              </a:solidFill>
              <a:latin typeface="Helvetica Neue" charset="0"/>
              <a:ea typeface="ＭＳ Ｐゴシック" charset="0"/>
              <a:cs typeface="Helvetica Neue" charset="0"/>
              <a:sym typeface="Helvetica Neue" charset="0"/>
            </a:endParaRPr>
          </a:p>
        </p:txBody>
      </p:sp>
      <p:sp>
        <p:nvSpPr>
          <p:cNvPr id="13334" name="Rectangle 22"/>
          <p:cNvSpPr>
            <a:spLocks/>
          </p:cNvSpPr>
          <p:nvPr/>
        </p:nvSpPr>
        <p:spPr bwMode="auto">
          <a:xfrm>
            <a:off x="4254500" y="3733800"/>
            <a:ext cx="46863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type="none" w="med" len="med"/>
                <a:tailEnd type="none" w="med" len="med"/>
              </a14:hiddenLine>
            </a:ext>
          </a:extLst>
        </p:spPr>
        <p:txBody>
          <a:bodyPr lIns="0" tIns="0" rIns="0" bIns="0"/>
          <a:lstStyle/>
          <a:p>
            <a:pPr algn="l">
              <a:defRPr/>
            </a:pPr>
            <a:r>
              <a:rPr lang="en-US" sz="1400" dirty="0" smtClean="0">
                <a:solidFill>
                  <a:schemeClr val="accent1"/>
                </a:solidFill>
                <a:latin typeface="Arial"/>
                <a:ea typeface="ＭＳ Ｐゴシック" charset="0"/>
                <a:cs typeface="Arial"/>
                <a:sym typeface="Helvetica Neue" charset="0"/>
              </a:rPr>
              <a:t>The Rise of Immigration</a:t>
            </a:r>
            <a:endParaRPr lang="en-US" sz="1400" dirty="0">
              <a:solidFill>
                <a:schemeClr val="tx1"/>
              </a:solidFill>
              <a:latin typeface="Helvetica Neue" charset="0"/>
              <a:ea typeface="ＭＳ Ｐゴシック" charset="0"/>
              <a:cs typeface="Helvetica Neue" charset="0"/>
              <a:sym typeface="Helvetica Neue" charset="0"/>
            </a:endParaRPr>
          </a:p>
        </p:txBody>
      </p:sp>
      <p:pic>
        <p:nvPicPr>
          <p:cNvPr id="1333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3"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24" name="Rectangle 16"/>
          <p:cNvSpPr>
            <a:spLocks/>
          </p:cNvSpPr>
          <p:nvPr/>
        </p:nvSpPr>
        <p:spPr bwMode="auto">
          <a:xfrm>
            <a:off x="4267200" y="4876800"/>
            <a:ext cx="46863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type="none" w="med" len="med"/>
                <a:tailEnd type="none" w="med" len="med"/>
              </a14:hiddenLine>
            </a:ext>
          </a:extLst>
        </p:spPr>
        <p:txBody>
          <a:bodyPr lIns="0" tIns="0" rIns="0" bIns="0"/>
          <a:lstStyle/>
          <a:p>
            <a:pPr algn="l">
              <a:defRPr/>
            </a:pPr>
            <a:r>
              <a:rPr lang="en-US" sz="1400" dirty="0" smtClean="0">
                <a:solidFill>
                  <a:schemeClr val="accent1"/>
                </a:solidFill>
                <a:latin typeface="Arial"/>
                <a:ea typeface="ＭＳ Ｐゴシック" charset="0"/>
                <a:cs typeface="Arial"/>
                <a:sym typeface="Helvetica Neue" charset="0"/>
              </a:rPr>
              <a:t>Labor and Domestic Tensions</a:t>
            </a:r>
            <a:endParaRPr lang="en-US" sz="1400" dirty="0">
              <a:solidFill>
                <a:schemeClr val="tx1"/>
              </a:solidFill>
              <a:latin typeface="Helvetica Neue" charset="0"/>
              <a:ea typeface="ＭＳ Ｐゴシック" charset="0"/>
              <a:cs typeface="Helvetica Neue" charset="0"/>
              <a:sym typeface="Helvetica Neue" charset="0"/>
            </a:endParaRPr>
          </a:p>
        </p:txBody>
      </p:sp>
      <p:pic>
        <p:nvPicPr>
          <p:cNvPr id="2" name="Picture 1" descr="chapterimage.jpg"/>
          <p:cNvPicPr>
            <a:picLocks noChangeAspect="1"/>
          </p:cNvPicPr>
          <p:nvPr/>
        </p:nvPicPr>
        <p:blipFill>
          <a:blip r:embed="rId5">
            <a:extLst>
              <a:ext uri="{06ceaa497c6bfdcf5489d09bc8ec5234}">
                <a14:useLocalDpi xmlns:a14="http://schemas.microsoft.com/office/drawing/2010/main" xmlns="" val="0"/>
              </a:ext>
            </a:extLst>
          </a:blip>
          <a:stretch>
            <a:fillRect/>
          </a:stretch>
        </p:blipFill>
        <p:spPr>
          <a:xfrm>
            <a:off x="3200400" y="304800"/>
            <a:ext cx="863600" cy="577701"/>
          </a:xfrm>
          <a:prstGeom prst="rect">
            <a:avLst/>
          </a:prstGeom>
        </p:spPr>
      </p:pic>
      <p:pic>
        <p:nvPicPr>
          <p:cNvPr id="29" name="Picture 28" descr="chapterimag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0400" y="1447800"/>
            <a:ext cx="863600" cy="863600"/>
          </a:xfrm>
          <a:prstGeom prst="rect">
            <a:avLst/>
          </a:prstGeom>
        </p:spPr>
      </p:pic>
      <p:pic>
        <p:nvPicPr>
          <p:cNvPr id="30" name="Picture 29" descr="chapterimag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0400" y="2590800"/>
            <a:ext cx="863600" cy="863600"/>
          </a:xfrm>
          <a:prstGeom prst="rect">
            <a:avLst/>
          </a:prstGeom>
        </p:spPr>
      </p:pic>
      <p:pic>
        <p:nvPicPr>
          <p:cNvPr id="31" name="Picture 30" descr="chapterimage.jpg"/>
          <p:cNvPicPr>
            <a:picLocks noChangeAspect="1"/>
          </p:cNvPicPr>
          <p:nvPr/>
        </p:nvPicPr>
        <p:blipFill>
          <a:blip r:embed="rId7">
            <a:extLst>
              <a:ext uri="{f9d4758c9297050694eb938263b84833}">
                <a14:useLocalDpi xmlns:a14="http://schemas.microsoft.com/office/drawing/2010/main" xmlns="" val="0"/>
              </a:ext>
            </a:extLst>
          </a:blip>
          <a:stretch>
            <a:fillRect/>
          </a:stretch>
        </p:blipFill>
        <p:spPr>
          <a:xfrm>
            <a:off x="3200400" y="3733800"/>
            <a:ext cx="863600" cy="561677"/>
          </a:xfrm>
          <a:prstGeom prst="rect">
            <a:avLst/>
          </a:prstGeom>
        </p:spPr>
      </p:pic>
      <p:pic>
        <p:nvPicPr>
          <p:cNvPr id="32" name="Picture 31" descr="chapterimag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0400" y="4876800"/>
            <a:ext cx="863600" cy="863600"/>
          </a:xfrm>
          <a:prstGeom prst="rect">
            <a:avLst/>
          </a:prstGeom>
        </p:spPr>
      </p:pic>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Omaha Monument to Pioneer Women</a:t>
            </a:r>
          </a:p>
          <a:p>
            <a:pPr lvl="1"/>
            <a:r>
              <a:rPr lang="en-US" dirty="0" smtClean="0"/>
              <a:t>Omaha Monument to Pioneer Women</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"Pioneer Women Group." </a:t>
            </a:r>
            <a:r>
              <a:rPr lang="en-US" sz="800" dirty="0" smtClean="0">
                <a:solidFill>
                  <a:srgbClr val="828282"/>
                </a:solidFill>
                <a:latin typeface="Arial" charset="0"/>
                <a:ea typeface="ＭＳ Ｐゴシック" charset="0"/>
                <a:sym typeface="Helvetica Neue" charset="0"/>
                <a:hlinkClick r:id="rId3"/>
              </a:rPr>
              <a:t>CC BY-SA 3.0</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http://commons.wikimedia.org/wiki/File:Pioneer_Women_Group.jpg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ca850707a108c90e832ff80fd5e5974a}">
                <a14:useLocalDpi xmlns:a14="http://schemas.microsoft.com/office/drawing/2010/main" xmlns="" val="0"/>
              </a:ext>
            </a:extLst>
          </a:blip>
          <a:stretch>
            <a:fillRect/>
          </a:stretch>
        </p:blipFill>
        <p:spPr>
          <a:xfrm>
            <a:off x="1318517" y="533400"/>
            <a:ext cx="6506966"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Populist Logo</a:t>
            </a:r>
          </a:p>
          <a:p>
            <a:pPr lvl="1"/>
            <a:r>
              <a:rPr lang="en-US" dirty="0" smtClean="0"/>
              <a:t>Populist Party logo</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"Populist-logo."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http://en.wikipedia.org/wiki/File:Populist-logo.jpg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4b8588bb5ff55727b1a6c535ef1a1366}">
                <a14:useLocalDpi xmlns:a14="http://schemas.microsoft.com/office/drawing/2010/main" xmlns="" val="0"/>
              </a:ext>
            </a:extLst>
          </a:blip>
          <a:stretch>
            <a:fillRect/>
          </a:stretch>
        </p:blipFill>
        <p:spPr>
          <a:xfrm>
            <a:off x="2772304" y="533400"/>
            <a:ext cx="3599391"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The Lecture Room of Barnum's American Museum, 1853.</a:t>
            </a:r>
          </a:p>
          <a:p>
            <a:pPr lvl="1"/>
            <a:r>
              <a:rPr lang="en-US" dirty="0" smtClean="0"/>
              <a:t>The Lecture Room of Barnum's American Museum, 1853.</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"BARNUM."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http://en.wikipedia.org/wiki/File:BARNUM.png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aef795e6999f2f7567b57db512d14560}">
                <a14:useLocalDpi xmlns:a14="http://schemas.microsoft.com/office/drawing/2010/main" xmlns="" val="0"/>
              </a:ext>
            </a:extLst>
          </a:blip>
          <a:stretch>
            <a:fillRect/>
          </a:stretch>
        </p:blipFill>
        <p:spPr>
          <a:xfrm>
            <a:off x="914400" y="533400"/>
            <a:ext cx="7315200"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Frick</a:t>
            </a:r>
          </a:p>
          <a:p>
            <a:pPr lvl="1"/>
            <a:r>
              <a:rPr lang="en-US" dirty="0" smtClean="0"/>
              <a:t>Portrait of Henry Clay Frick</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"Henry Clay Frick."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http://en.wikipedia.org/wiki/File:Henry_Clay_Frick.jpg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1c116133720623a4272566d40c2a1739}">
                <a14:useLocalDpi xmlns:a14="http://schemas.microsoft.com/office/drawing/2010/main" xmlns="" val="0"/>
              </a:ext>
            </a:extLst>
          </a:blip>
          <a:stretch>
            <a:fillRect/>
          </a:stretch>
        </p:blipFill>
        <p:spPr>
          <a:xfrm>
            <a:off x="2989209" y="533400"/>
            <a:ext cx="3165581"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Chief Quanah Parker of the Kwahadi Comanche</a:t>
            </a:r>
          </a:p>
          <a:p>
            <a:pPr lvl="1"/>
            <a:r>
              <a:rPr lang="en-US" dirty="0" smtClean="0"/>
              <a:t>One of the great American Indian leaders during the American Indian Wars.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"Chief Quanah Parker of the Kwahadi Comanche2."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http://en.wikipedia.org/wiki/File:Chief_Quanah_Parker_of_the_Kwahadi_Comanche2.jpg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458719e6d4f71542424e4314121f2b2b}">
                <a14:useLocalDpi xmlns:a14="http://schemas.microsoft.com/office/drawing/2010/main" xmlns="" val="0"/>
              </a:ext>
            </a:extLst>
          </a:blip>
          <a:stretch>
            <a:fillRect/>
          </a:stretch>
        </p:blipFill>
        <p:spPr>
          <a:xfrm>
            <a:off x="3107365" y="533400"/>
            <a:ext cx="2929269"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"A Group of Vultures Waiting for the Storm to Blow Over - Let Us Prey"</a:t>
            </a:r>
          </a:p>
          <a:p>
            <a:pPr lvl="1"/>
            <a:r>
              <a:rPr lang="en-US" dirty="0" smtClean="0"/>
              <a:t>A Group of Vultures WaitiCartoon denouncing the corruption of New York's Boss Tweed and other Tammany Hall figures, drawn in 1871 by Thomas Nast and published in Harper's Weekly.</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"1871 0923 vultures 200."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http://en.wikipedia.org/wiki/File:1871_0923_vultures_200.jpg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80bc15ec1c9caa8c740800293373bfca}">
                <a14:useLocalDpi xmlns:a14="http://schemas.microsoft.com/office/drawing/2010/main" xmlns="" val="0"/>
              </a:ext>
            </a:extLst>
          </a:blip>
          <a:stretch>
            <a:fillRect/>
          </a:stretch>
        </p:blipFill>
        <p:spPr>
          <a:xfrm>
            <a:off x="3152588" y="533400"/>
            <a:ext cx="2838823"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1895 ad for weight-gain product</a:t>
            </a:r>
          </a:p>
          <a:p>
            <a:pPr lvl="1"/>
            <a:r>
              <a:rPr lang="en-US" dirty="0" smtClean="0"/>
              <a:t>A 1895 ad for a product for weight gain.</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"Advertising."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http://en.wikipedia.org/wiki/Advertising#History</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0d081fa9c05682a01e2b75d54180011f}">
                <a14:useLocalDpi xmlns:a14="http://schemas.microsoft.com/office/drawing/2010/main" xmlns="" val="0"/>
              </a:ext>
            </a:extLst>
          </a:blip>
          <a:stretch>
            <a:fillRect/>
          </a:stretch>
        </p:blipFill>
        <p:spPr>
          <a:xfrm>
            <a:off x="3517057" y="533400"/>
            <a:ext cx="2109886"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Protesting</a:t>
            </a:r>
          </a:p>
          <a:p>
            <a:pPr lvl="1"/>
            <a:r>
              <a:rPr lang="en-US" dirty="0" smtClean="0"/>
              <a:t>Two girls protesting child laborers.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"Abolish child slavery."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http://en.wikipedia.org/wiki/File:Abolish_child_slavery.jpg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dfa7bbb91c7804ab168a9e29124797db}">
                <a14:useLocalDpi xmlns:a14="http://schemas.microsoft.com/office/drawing/2010/main" xmlns="" val="0"/>
              </a:ext>
            </a:extLst>
          </a:blip>
          <a:stretch>
            <a:fillRect/>
          </a:stretch>
        </p:blipFill>
        <p:spPr>
          <a:xfrm>
            <a:off x="1390568" y="533400"/>
            <a:ext cx="6362863"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Camp Supply Stockade, 1869</a:t>
            </a:r>
          </a:p>
          <a:p>
            <a:pPr lvl="1"/>
            <a:r>
              <a:rPr lang="en-US" dirty="0" smtClean="0"/>
              <a:t>Camp Supply Stockade, 1869.</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"Fsstockade."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http://en.wikipedia.org/wiki/File:Fsstockade.jpg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8c7fc2634c00364091e487740e11b68d}">
                <a14:useLocalDpi xmlns:a14="http://schemas.microsoft.com/office/drawing/2010/main" xmlns="" val="0"/>
              </a:ext>
            </a:extLst>
          </a:blip>
          <a:stretch>
            <a:fillRect/>
          </a:stretch>
        </p:blipFill>
        <p:spPr>
          <a:xfrm>
            <a:off x="550624" y="533400"/>
            <a:ext cx="8042751"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A false-front building in Chesaw, Washington</a:t>
            </a:r>
          </a:p>
          <a:p>
            <a:pPr lvl="1"/>
            <a:r>
              <a:rPr lang="en-US" dirty="0" smtClean="0"/>
              <a:t>A false-front building in Chesaw, Washington</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"Side of a False Front Building in Chesaw WA." </a:t>
            </a:r>
            <a:r>
              <a:rPr lang="en-US" sz="800" dirty="0" smtClean="0">
                <a:solidFill>
                  <a:srgbClr val="828282"/>
                </a:solidFill>
                <a:latin typeface="Arial" charset="0"/>
                <a:ea typeface="ＭＳ Ｐゴシック" charset="0"/>
                <a:sym typeface="Helvetica Neue" charset="0"/>
                <a:hlinkClick r:id="rId3"/>
              </a:rPr>
              <a:t>CC BY 3.0</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http://en.wikipedia.org/wiki/File:Side_of_a_False_Front_Building_in_Chesaw_WA.jpg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54ffc5431826c04f274c05f0f650594e}">
                <a14:useLocalDpi xmlns:a14="http://schemas.microsoft.com/office/drawing/2010/main" xmlns="" val="0"/>
              </a:ext>
            </a:extLst>
          </a:blip>
          <a:stretch>
            <a:fillRect/>
          </a:stretch>
        </p:blipFill>
        <p:spPr>
          <a:xfrm>
            <a:off x="1525670" y="533400"/>
            <a:ext cx="6092659"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AutoShape 1"/>
          <p:cNvSpPr>
            <a:spLocks/>
          </p:cNvSpPr>
          <p:nvPr/>
        </p:nvSpPr>
        <p:spPr bwMode="auto">
          <a:xfrm>
            <a:off x="0" y="0"/>
            <a:ext cx="3048000" cy="6858000"/>
          </a:xfrm>
          <a:prstGeom prst="roundRect">
            <a:avLst>
              <a:gd name="adj" fmla="val 755"/>
            </a:avLst>
          </a:prstGeom>
          <a:solidFill>
            <a:schemeClr val="accent1"/>
          </a:solidFill>
          <a:ln w="6350">
            <a:solidFill>
              <a:srgbClr val="C5C5C5"/>
            </a:solidFill>
            <a:miter lim="800000"/>
            <a:headEnd/>
            <a:tailEnd/>
          </a:ln>
        </p:spPr>
        <p:txBody>
          <a:bodyPr lIns="0" tIns="0" rIns="0" bIns="0"/>
          <a:lstStyle/>
          <a:p>
            <a:endParaRPr lang="en-US"/>
          </a:p>
        </p:txBody>
      </p:sp>
      <p:sp>
        <p:nvSpPr>
          <p:cNvPr id="13314"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sp>
        <p:nvSpPr>
          <p:cNvPr id="13315" name="Rectangle 3"/>
          <p:cNvSpPr>
            <a:spLocks/>
          </p:cNvSpPr>
          <p:nvPr/>
        </p:nvSpPr>
        <p:spPr bwMode="auto">
          <a:xfrm>
            <a:off x="9829800" y="4043363"/>
            <a:ext cx="448310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a:tailEnd/>
              </a14:hiddenLine>
            </a:ext>
          </a:extLst>
        </p:spPr>
        <p:txBody>
          <a:bodyPr lIns="38100" tIns="38100" rIns="38100" bIns="38100" anchor="ctr"/>
          <a:lstStyle/>
          <a:p>
            <a:pPr algn="r"/>
            <a:r>
              <a:rPr lang="en-US" sz="1000">
                <a:solidFill>
                  <a:srgbClr val="A0A0A0"/>
                </a:solidFill>
                <a:latin typeface="Arial" charset="0"/>
                <a:ea typeface="ＭＳ Ｐゴシック" charset="0"/>
                <a:sym typeface="Arial" charset="0"/>
              </a:rPr>
              <a:t>]</a:t>
            </a:r>
          </a:p>
        </p:txBody>
      </p:sp>
      <p:sp>
        <p:nvSpPr>
          <p:cNvPr id="1331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31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31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pic>
        <p:nvPicPr>
          <p:cNvPr id="13319"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320" name="Rectangle 10"/>
          <p:cNvSpPr>
            <a:spLocks/>
          </p:cNvSpPr>
          <p:nvPr/>
        </p:nvSpPr>
        <p:spPr bwMode="auto">
          <a:xfrm>
            <a:off x="203200" y="6096000"/>
            <a:ext cx="26543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l"/>
            <a:r>
              <a:rPr lang="en-US" sz="800" u="sng" dirty="0" smtClean="0">
                <a:solidFill>
                  <a:srgbClr val="FFFFFF"/>
                </a:solidFill>
                <a:latin typeface="Arial"/>
                <a:ea typeface="ＭＳ Ｐゴシック" charset="0"/>
                <a:cs typeface="Arial"/>
                <a:sym typeface="Helvetica Neue" charset="0"/>
                <a:hlinkClick r:id="rId3"/>
              </a:rPr>
              <a:t>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
        <p:nvSpPr>
          <p:cNvPr id="13325" name="Rectangle 13"/>
          <p:cNvSpPr>
            <a:spLocks noGrp="1" noChangeArrowheads="1"/>
          </p:cNvSpPr>
          <p:nvPr>
            <p:ph type="title"/>
          </p:nvPr>
        </p:nvSpPr>
        <p:spPr/>
        <p:txBody>
          <a:bodyPr/>
          <a:lstStyle/>
          <a:p>
            <a:r>
              <a:rPr lang="en-US" dirty="0" smtClean="0"/>
              <a:t>The Gilded Age: 1870-1900</a:t>
            </a:r>
            <a:br>
              <a:rPr lang="en-US" dirty="0" smtClean="0"/>
            </a:br>
            <a:r>
              <a:rPr lang="en-US" dirty="0" smtClean="0"/>
              <a:t>(continued)</a:t>
            </a:r>
          </a:p>
        </p:txBody>
      </p:sp>
      <p:sp>
        <p:nvSpPr>
          <p:cNvPr id="13328" name="Rectangle 16"/>
          <p:cNvSpPr>
            <a:spLocks/>
          </p:cNvSpPr>
          <p:nvPr/>
        </p:nvSpPr>
        <p:spPr bwMode="auto">
          <a:xfrm>
            <a:off x="4267200" y="304800"/>
            <a:ext cx="46863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type="none" w="med" len="med"/>
                <a:tailEnd type="none" w="med" len="med"/>
              </a14:hiddenLine>
            </a:ext>
          </a:extLst>
        </p:spPr>
        <p:txBody>
          <a:bodyPr lIns="0" tIns="0" rIns="0" bIns="0"/>
          <a:lstStyle/>
          <a:p>
            <a:pPr algn="l">
              <a:defRPr/>
            </a:pPr>
            <a:r>
              <a:rPr lang="en-US" sz="1400" dirty="0" smtClean="0">
                <a:solidFill>
                  <a:schemeClr val="accent1"/>
                </a:solidFill>
                <a:latin typeface="Arial"/>
                <a:ea typeface="ＭＳ Ｐゴシック" charset="0"/>
                <a:cs typeface="Arial"/>
                <a:sym typeface="Helvetica Neue" charset="0"/>
              </a:rPr>
              <a:t>The Transformation of the West</a:t>
            </a:r>
            <a:endParaRPr lang="en-US" sz="1400" dirty="0">
              <a:solidFill>
                <a:schemeClr val="tx1"/>
              </a:solidFill>
              <a:latin typeface="Helvetica Neue" charset="0"/>
              <a:ea typeface="ＭＳ Ｐゴシック" charset="0"/>
              <a:cs typeface="Helvetica Neue" charset="0"/>
              <a:sym typeface="Helvetica Neue" charset="0"/>
            </a:endParaRPr>
          </a:p>
        </p:txBody>
      </p:sp>
      <p:sp>
        <p:nvSpPr>
          <p:cNvPr id="13330" name="Rectangle 18"/>
          <p:cNvSpPr>
            <a:spLocks/>
          </p:cNvSpPr>
          <p:nvPr/>
        </p:nvSpPr>
        <p:spPr bwMode="auto">
          <a:xfrm>
            <a:off x="4254500" y="1446212"/>
            <a:ext cx="46863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type="none" w="med" len="med"/>
                <a:tailEnd type="none" w="med" len="med"/>
              </a14:hiddenLine>
            </a:ext>
          </a:extLst>
        </p:spPr>
        <p:txBody>
          <a:bodyPr lIns="0" tIns="0" rIns="0" bIns="0"/>
          <a:lstStyle/>
          <a:p>
            <a:pPr algn="l">
              <a:defRPr/>
            </a:pPr>
            <a:r>
              <a:rPr lang="en-US" sz="1400" dirty="0" smtClean="0">
                <a:solidFill>
                  <a:schemeClr val="accent1"/>
                </a:solidFill>
                <a:latin typeface="Arial"/>
                <a:ea typeface="ＭＳ Ｐゴシック" charset="0"/>
                <a:cs typeface="Arial"/>
                <a:sym typeface="Helvetica Neue" charset="0"/>
              </a:rPr>
              <a:t>Corruption and Reform</a:t>
            </a:r>
            <a:endParaRPr lang="en-US" sz="1400" dirty="0">
              <a:solidFill>
                <a:schemeClr val="tx1"/>
              </a:solidFill>
              <a:latin typeface="Helvetica Neue" charset="0"/>
              <a:ea typeface="ＭＳ Ｐゴシック" charset="0"/>
              <a:cs typeface="Helvetica Neue" charset="0"/>
              <a:sym typeface="Helvetica Neue" charset="0"/>
            </a:endParaRPr>
          </a:p>
        </p:txBody>
      </p:sp>
      <p:sp>
        <p:nvSpPr>
          <p:cNvPr id="13332" name="Rectangle 20"/>
          <p:cNvSpPr>
            <a:spLocks/>
          </p:cNvSpPr>
          <p:nvPr/>
        </p:nvSpPr>
        <p:spPr bwMode="auto">
          <a:xfrm>
            <a:off x="4254500" y="2589212"/>
            <a:ext cx="46863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type="none" w="med" len="med"/>
                <a:tailEnd type="none" w="med" len="med"/>
              </a14:hiddenLine>
            </a:ext>
          </a:extLst>
        </p:spPr>
        <p:txBody>
          <a:bodyPr lIns="0" tIns="0" rIns="0" bIns="0"/>
          <a:lstStyle/>
          <a:p>
            <a:pPr algn="l">
              <a:defRPr/>
            </a:pPr>
            <a:r>
              <a:rPr lang="en-US" sz="1400" dirty="0" smtClean="0">
                <a:solidFill>
                  <a:schemeClr val="accent1"/>
                </a:solidFill>
                <a:latin typeface="Arial"/>
                <a:ea typeface="ＭＳ Ｐゴシック" charset="0"/>
                <a:cs typeface="Arial"/>
                <a:sym typeface="Helvetica Neue" charset="0"/>
              </a:rPr>
              <a:t>The Agrarian and Populist Movements</a:t>
            </a:r>
            <a:endParaRPr lang="en-US" sz="1400" dirty="0">
              <a:solidFill>
                <a:schemeClr val="tx1"/>
              </a:solidFill>
              <a:latin typeface="Helvetica Neue" charset="0"/>
              <a:ea typeface="ＭＳ Ｐゴシック" charset="0"/>
              <a:cs typeface="Helvetica Neue" charset="0"/>
              <a:sym typeface="Helvetica Neue" charset="0"/>
            </a:endParaRPr>
          </a:p>
        </p:txBody>
      </p:sp>
      <p:sp>
        <p:nvSpPr>
          <p:cNvPr id="13334" name="Rectangle 22"/>
          <p:cNvSpPr>
            <a:spLocks/>
          </p:cNvSpPr>
          <p:nvPr/>
        </p:nvSpPr>
        <p:spPr bwMode="auto">
          <a:xfrm>
            <a:off x="4254500" y="3732212"/>
            <a:ext cx="46863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type="none" w="med" len="med"/>
                <a:tailEnd type="none" w="med" len="med"/>
              </a14:hiddenLine>
            </a:ext>
          </a:extLst>
        </p:spPr>
        <p:txBody>
          <a:bodyPr lIns="0" tIns="0" rIns="0" bIns="0"/>
          <a:lstStyle/>
          <a:p>
            <a:pPr algn="l">
              <a:defRPr/>
            </a:pPr>
            <a:r>
              <a:rPr lang="en-US" sz="1400" dirty="0" smtClean="0">
                <a:solidFill>
                  <a:schemeClr val="accent1"/>
                </a:solidFill>
                <a:latin typeface="Arial"/>
                <a:ea typeface="ＭＳ Ｐゴシック" charset="0"/>
                <a:cs typeface="Arial"/>
                <a:sym typeface="Helvetica Neue" charset="0"/>
              </a:rPr>
              <a:t>Culture in the Gilded Age</a:t>
            </a:r>
            <a:endParaRPr lang="en-US" sz="1400" dirty="0">
              <a:solidFill>
                <a:schemeClr val="tx1"/>
              </a:solidFill>
              <a:latin typeface="Helvetica Neue" charset="0"/>
              <a:ea typeface="ＭＳ Ｐゴシック" charset="0"/>
              <a:cs typeface="Helvetica Neue" charset="0"/>
              <a:sym typeface="Helvetica Neue" charset="0"/>
            </a:endParaRPr>
          </a:p>
        </p:txBody>
      </p:sp>
      <p:pic>
        <p:nvPicPr>
          <p:cNvPr id="1333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3"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24" name="Rectangle 16"/>
          <p:cNvSpPr>
            <a:spLocks/>
          </p:cNvSpPr>
          <p:nvPr/>
        </p:nvSpPr>
        <p:spPr bwMode="auto">
          <a:xfrm>
            <a:off x="4267200" y="4876800"/>
            <a:ext cx="46863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rnd">
                <a:solidFill>
                  <a:srgbClr val="000000"/>
                </a:solidFill>
                <a:round/>
                <a:headEnd type="none" w="med" len="med"/>
                <a:tailEnd type="none" w="med" len="med"/>
              </a14:hiddenLine>
            </a:ext>
          </a:extLst>
        </p:spPr>
        <p:txBody>
          <a:bodyPr lIns="0" tIns="0" rIns="0" bIns="0"/>
          <a:lstStyle/>
          <a:p>
            <a:pPr algn="l">
              <a:defRPr/>
            </a:pPr>
            <a:r>
              <a:rPr lang="en-US" sz="1400" dirty="0" smtClean="0">
                <a:solidFill>
                  <a:schemeClr val="accent1"/>
                </a:solidFill>
                <a:latin typeface="Arial"/>
                <a:ea typeface="ＭＳ Ｐゴシック" charset="0"/>
                <a:cs typeface="Arial"/>
                <a:sym typeface="Helvetica Neue" charset="0"/>
              </a:rPr>
              <a:t>American Imperialism</a:t>
            </a:r>
            <a:endParaRPr lang="en-US" sz="1400" dirty="0">
              <a:solidFill>
                <a:schemeClr val="tx1"/>
              </a:solidFill>
              <a:latin typeface="Helvetica Neue" charset="0"/>
              <a:ea typeface="ＭＳ Ｐゴシック" charset="0"/>
              <a:cs typeface="Helvetica Neue" charset="0"/>
              <a:sym typeface="Helvetica Neue" charset="0"/>
            </a:endParaRPr>
          </a:p>
        </p:txBody>
      </p:sp>
      <p:pic>
        <p:nvPicPr>
          <p:cNvPr id="23" name="Picture 22" descr="chapterimage.jpg"/>
          <p:cNvPicPr>
            <a:picLocks noChangeAspect="1"/>
          </p:cNvPicPr>
          <p:nvPr/>
        </p:nvPicPr>
        <p:blipFill>
          <a:blip r:embed="rId5">
            <a:extLst>
              <a:ext uri="{8c7fc2634c00364091e487740e11b68d}">
                <a14:useLocalDpi xmlns:a14="http://schemas.microsoft.com/office/drawing/2010/main" xmlns="" val="0"/>
              </a:ext>
            </a:extLst>
          </a:blip>
          <a:stretch>
            <a:fillRect/>
          </a:stretch>
        </p:blipFill>
        <p:spPr>
          <a:xfrm>
            <a:off x="3200400" y="304800"/>
            <a:ext cx="863600" cy="466377"/>
          </a:xfrm>
          <a:prstGeom prst="rect">
            <a:avLst/>
          </a:prstGeom>
        </p:spPr>
      </p:pic>
      <p:pic>
        <p:nvPicPr>
          <p:cNvPr id="29" name="Picture 28" descr="chapterimage.jpg"/>
          <p:cNvPicPr>
            <a:picLocks noChangeAspect="1"/>
          </p:cNvPicPr>
          <p:nvPr/>
        </p:nvPicPr>
        <p:blipFill>
          <a:blip r:embed="rId6">
            <a:extLst>
              <a:ext uri="{80bc15ec1c9caa8c740800293373bfca}">
                <a14:useLocalDpi xmlns:a14="http://schemas.microsoft.com/office/drawing/2010/main" xmlns="" val="0"/>
              </a:ext>
            </a:extLst>
          </a:blip>
          <a:stretch>
            <a:fillRect/>
          </a:stretch>
        </p:blipFill>
        <p:spPr>
          <a:xfrm>
            <a:off x="3200400" y="1447800"/>
            <a:ext cx="564444" cy="863600"/>
          </a:xfrm>
          <a:prstGeom prst="rect">
            <a:avLst/>
          </a:prstGeom>
        </p:spPr>
      </p:pic>
      <p:pic>
        <p:nvPicPr>
          <p:cNvPr id="30" name="Picture 29" descr="chapterimage.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00400" y="2590800"/>
            <a:ext cx="863600" cy="863600"/>
          </a:xfrm>
          <a:prstGeom prst="rect">
            <a:avLst/>
          </a:prstGeom>
        </p:spPr>
      </p:pic>
      <p:pic>
        <p:nvPicPr>
          <p:cNvPr id="31" name="Picture 30" descr="chapterimage.jpg"/>
          <p:cNvPicPr>
            <a:picLocks noChangeAspect="1"/>
          </p:cNvPicPr>
          <p:nvPr/>
        </p:nvPicPr>
        <p:blipFill>
          <a:blip r:embed="rId8">
            <a:extLst>
              <a:ext uri="{069bd39b3590ac1501e4810d17c327cf}">
                <a14:useLocalDpi xmlns:a14="http://schemas.microsoft.com/office/drawing/2010/main" xmlns="" val="0"/>
              </a:ext>
            </a:extLst>
          </a:blip>
          <a:stretch>
            <a:fillRect/>
          </a:stretch>
        </p:blipFill>
        <p:spPr>
          <a:xfrm>
            <a:off x="3200400" y="3733800"/>
            <a:ext cx="863600" cy="663244"/>
          </a:xfrm>
          <a:prstGeom prst="rect">
            <a:avLst/>
          </a:prstGeom>
        </p:spPr>
      </p:pic>
      <p:pic>
        <p:nvPicPr>
          <p:cNvPr id="32" name="Picture 31" descr="chapterimage.jpg"/>
          <p:cNvPicPr>
            <a:picLocks noChangeAspect="1"/>
          </p:cNvPicPr>
          <p:nvPr/>
        </p:nvPicPr>
        <p:blipFill>
          <a:blip r:embed="rId9">
            <a:extLst>
              <a:ext uri="{26698a513cf6121415ca864900e021a8}">
                <a14:useLocalDpi xmlns:a14="http://schemas.microsoft.com/office/drawing/2010/main" xmlns="" val="0"/>
              </a:ext>
            </a:extLst>
          </a:blip>
          <a:stretch>
            <a:fillRect/>
          </a:stretch>
        </p:blipFill>
        <p:spPr>
          <a:xfrm>
            <a:off x="3200400" y="4876800"/>
            <a:ext cx="863600" cy="620712"/>
          </a:xfrm>
          <a:prstGeom prst="rect">
            <a:avLst/>
          </a:prstGeom>
        </p:spPr>
      </p:pic>
    </p:spTree>
    <p:extLst>
      <p:ext uri="{BB962C8B-B14F-4D97-AF65-F5344CB8AC3E}">
        <p14:creationId xmlns:p14="http://schemas.microsoft.com/office/powerpoint/2010/main" val="2310582707"/>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New York City. Plan for Entrance to Central Park</a:t>
            </a:r>
          </a:p>
          <a:p>
            <a:pPr lvl="1"/>
            <a:r>
              <a:rPr lang="en-US" dirty="0" smtClean="0"/>
              <a:t>Plan for the Entrance to Central Park. ca. 1863</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"New York City.Plan for Entrance to Central Park (3678964534)."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http://commons.wikimedia.org/wiki/File:New_York_City._Plan_for_Entrance_to_Central_Park_(3678964534).jpg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03a66164a8ad6175a0935cf32deb056a}">
                <a14:useLocalDpi xmlns:a14="http://schemas.microsoft.com/office/drawing/2010/main" xmlns="" val="0"/>
              </a:ext>
            </a:extLst>
          </a:blip>
          <a:stretch>
            <a:fillRect/>
          </a:stretch>
        </p:blipFill>
        <p:spPr>
          <a:xfrm>
            <a:off x="2146512" y="533400"/>
            <a:ext cx="4850975"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McSorley's Bar (1912)</a:t>
            </a:r>
          </a:p>
          <a:p>
            <a:pPr lvl="1"/>
            <a:r>
              <a:rPr lang="en-US" dirty="0" smtClean="0"/>
              <a:t>John French Sloan, McSorley's Bar, 1912 (oil on canvas, 66 x 81 cm., Detroit Institute of the Arts)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"McSorley."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http://en.wikipedia.org/wiki/File:McSorley%2527s_Bar_1912_John_Sloan.jpg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c32f8af5b8d0dc2e8fe1d74641f5c194}">
                <a14:useLocalDpi xmlns:a14="http://schemas.microsoft.com/office/drawing/2010/main" xmlns="" val="0"/>
              </a:ext>
            </a:extLst>
          </a:blip>
          <a:stretch>
            <a:fillRect/>
          </a:stretch>
        </p:blipFill>
        <p:spPr>
          <a:xfrm>
            <a:off x="1921439" y="533400"/>
            <a:ext cx="5301122"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Shinn Henri Sloan</a:t>
            </a:r>
          </a:p>
          <a:p>
            <a:pPr lvl="1"/>
            <a:r>
              <a:rPr lang="en-US" dirty="0" smtClean="0"/>
              <a:t>Realism painters Eerett Robert Shinn, Henri and John French Sloan</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"Shinn Henri Sloan."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http://en.wikipedia.org/wiki/File:Shinn_Henri_Sloan.jpg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c54919a01b5952dde39de1d951f0450b}">
                <a14:useLocalDpi xmlns:a14="http://schemas.microsoft.com/office/drawing/2010/main" xmlns="" val="0"/>
              </a:ext>
            </a:extLst>
          </a:blip>
          <a:stretch>
            <a:fillRect/>
          </a:stretch>
        </p:blipFill>
        <p:spPr>
          <a:xfrm>
            <a:off x="2658213" y="533400"/>
            <a:ext cx="3827574"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Patent Drawing for Alexander Graham Bell's Telephone</a:t>
            </a:r>
          </a:p>
          <a:p>
            <a:pPr lvl="1"/>
            <a:r>
              <a:rPr lang="en-US" dirty="0" smtClean="0"/>
              <a:t>Alexander Graham Bell's Telephone Patent Drawing, 03/07/1876. Bell's telephone was the first apparatus to transmit human speech via machine. His work culminated in one of the most profitable and contested of all 19th-century patents.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"TelephonePatentDrawingBell."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http://en.wikipedia.org/wiki/File:TelephonePatentDrawingBell.jpg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bff7a0c55d8de42d3230f48a68035c5e}">
                <a14:useLocalDpi xmlns:a14="http://schemas.microsoft.com/office/drawing/2010/main" xmlns="" val="0"/>
              </a:ext>
            </a:extLst>
          </a:blip>
          <a:stretch>
            <a:fillRect/>
          </a:stretch>
        </p:blipFill>
        <p:spPr>
          <a:xfrm>
            <a:off x="3008376" y="533400"/>
            <a:ext cx="3127248"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Cripple Creak under Marshall Law</a:t>
            </a:r>
          </a:p>
          <a:p>
            <a:pPr lvl="1"/>
            <a:r>
              <a:rPr lang="en-US" dirty="0" smtClean="0"/>
              <a:t>Cripple Creak under Marshall Law.</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"Cc martiallaw."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http://en.wikipedia.org/wiki/File:Cc_martiallaw.png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8f5de553c21d0dbdd0c8de828f74dff5}">
                <a14:useLocalDpi xmlns:a14="http://schemas.microsoft.com/office/drawing/2010/main" xmlns="" val="0"/>
              </a:ext>
            </a:extLst>
          </a:blip>
          <a:stretch>
            <a:fillRect/>
          </a:stretch>
        </p:blipFill>
        <p:spPr>
          <a:xfrm>
            <a:off x="1625743" y="533400"/>
            <a:ext cx="5892513"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1916 advertisement for the United Fruit Company Steamship Line</a:t>
            </a:r>
          </a:p>
          <a:p>
            <a:pPr lvl="1"/>
            <a:r>
              <a:rPr lang="en-US" dirty="0" smtClean="0"/>
              <a:t>1916 advertisement for the United Fruit Company Steamship Service</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http://upload.wikimedia.org/wikipedia/commons/4/41/United_Fruit_Ad_1916.jpg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7681a533721ae6983ade29ce0b956e5b}">
                <a14:useLocalDpi xmlns:a14="http://schemas.microsoft.com/office/drawing/2010/main" xmlns="" val="0"/>
              </a:ext>
            </a:extLst>
          </a:blip>
          <a:stretch>
            <a:fillRect/>
          </a:stretch>
        </p:blipFill>
        <p:spPr>
          <a:xfrm>
            <a:off x="3142297" y="533400"/>
            <a:ext cx="2859405"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Populism in the west</a:t>
            </a:r>
          </a:p>
          <a:p>
            <a:pPr lvl="1"/>
            <a:r>
              <a:rPr lang="en-US" dirty="0" smtClean="0"/>
              <a:t>The Populist Movement became increasingly influential in Western courts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Universitat Wien.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http://angam.ang.univie.ac.at/western2000/pres/wister/Bild1.jpg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a08e2aa5e598b3c161730715cd342c4e}">
                <a14:useLocalDpi xmlns:a14="http://schemas.microsoft.com/office/drawing/2010/main" xmlns="" val="0"/>
              </a:ext>
            </a:extLst>
          </a:blip>
          <a:stretch>
            <a:fillRect/>
          </a:stretch>
        </p:blipFill>
        <p:spPr>
          <a:xfrm>
            <a:off x="1367215" y="533400"/>
            <a:ext cx="6409569"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Frederick Winslow Taylor</a:t>
            </a:r>
          </a:p>
          <a:p>
            <a:pPr lvl="1"/>
            <a:r>
              <a:rPr lang="en-US" dirty="0" smtClean="0"/>
              <a:t>Frederick Winslow Taylor, a mechanical engineer by training, is often credited with inventing scientific management and improving industrial efficiency.</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"Frederick Winslow Taylor crop."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http://en.wikipedia.org/wiki/File:Frederick_Winslow_Taylor_crop.jpg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93157b158d88d5ed3c882d81f469265d}">
                <a14:useLocalDpi xmlns:a14="http://schemas.microsoft.com/office/drawing/2010/main" xmlns="" val="0"/>
              </a:ext>
            </a:extLst>
          </a:blip>
          <a:stretch>
            <a:fillRect/>
          </a:stretch>
        </p:blipFill>
        <p:spPr>
          <a:xfrm>
            <a:off x="3119187" y="533400"/>
            <a:ext cx="2905626"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Bernard Gilliam - Phryne before the Chicago Tribunal</a:t>
            </a:r>
          </a:p>
          <a:p>
            <a:pPr lvl="1"/>
            <a:r>
              <a:rPr lang="en-US" dirty="0" smtClean="0"/>
              <a:t>1884 cartoon in Puck magazine ridicules Blaine as the tattooed-man, with many indelible scandals. The cartoon image is a parody of Phryne before the Areopagus, an 1861 painting by French artist Jean-Léon Gérôme.</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"Bernard Gilliam - Phryne before the Chicago Tribunal."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http://en.wikipedia.org/wiki/File:Bernard_Gilliam_-_Phryne_before_the_Chicago_Tribunal.jpg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4eab74ca5e414bc8bd4776191f925ebd}">
                <a14:useLocalDpi xmlns:a14="http://schemas.microsoft.com/office/drawing/2010/main" xmlns="" val="0"/>
              </a:ext>
            </a:extLst>
          </a:blip>
          <a:stretch>
            <a:fillRect/>
          </a:stretch>
        </p:blipFill>
        <p:spPr>
          <a:xfrm>
            <a:off x="1247903" y="533400"/>
            <a:ext cx="6648193"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"Filipino soldiers outside Manila, 1899".</a:t>
            </a:r>
          </a:p>
          <a:p>
            <a:pPr lvl="1"/>
            <a:r>
              <a:rPr lang="en-US" dirty="0" smtClean="0"/>
              <a:t>Filipino soldiers outside Manila in 1899.</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http://upload.wikimedia.org/wikipedia/commons/0/0b/Filipino_soldiers_outside_Manila_1899.jpg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59c25215473aa2a3a3ba3d55806ae316}">
                <a14:useLocalDpi xmlns:a14="http://schemas.microsoft.com/office/drawing/2010/main" xmlns="" val="0"/>
              </a:ext>
            </a:extLst>
          </a:blip>
          <a:stretch>
            <a:fillRect/>
          </a:stretch>
        </p:blipFill>
        <p:spPr>
          <a:xfrm>
            <a:off x="902576" y="533400"/>
            <a:ext cx="7338848"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ctionimage.jpg"/>
          <p:cNvPicPr>
            <a:picLocks noChangeAspect="1"/>
          </p:cNvPicPr>
          <p:nvPr/>
        </p:nvPicPr>
        <p:blipFill>
          <a:blip r:embed="rId2">
            <a:extLst>
              <a:ext uri="{06ceaa497c6bfdcf5489d09bc8ec5234}">
                <a14:useLocalDpi xmlns:a14="http://schemas.microsoft.com/office/drawing/2010/main" xmlns="" val="0"/>
              </a:ext>
            </a:extLst>
          </a:blip>
          <a:stretch>
            <a:fillRect/>
          </a:stretch>
        </p:blipFill>
        <p:spPr>
          <a:xfrm>
            <a:off x="152400" y="1447800"/>
            <a:ext cx="2768600" cy="1852041"/>
          </a:xfrm>
          <a:prstGeom prst="rect">
            <a:avLst/>
          </a:prstGeom>
        </p:spPr>
      </p:pic>
      <p:sp>
        <p:nvSpPr>
          <p:cNvPr id="22" name="Text Placeholder 21"/>
          <p:cNvSpPr>
            <a:spLocks noGrp="1"/>
          </p:cNvSpPr>
          <p:nvPr>
            <p:ph type="body" sz="quarter" idx="10"/>
          </p:nvPr>
        </p:nvSpPr>
        <p:spPr>
          <a:xfrm>
            <a:off x="3231005" y="1371600"/>
            <a:ext cx="5664901" cy="4800600"/>
          </a:xfrm>
        </p:spPr>
        <p:txBody>
          <a:bodyPr/>
          <a:lstStyle/>
          <a:p>
            <a:pPr marL="115888" indent="-115888"/>
            <a:r>
              <a:rPr lang="en-US" dirty="0" smtClean="0"/>
              <a:t>The Gilded Age</a:t>
            </a:r>
          </a:p>
        </p:txBody>
      </p:sp>
      <p:sp>
        <p:nvSpPr>
          <p:cNvPr id="21" name="Title 20"/>
          <p:cNvSpPr>
            <a:spLocks noGrp="1"/>
          </p:cNvSpPr>
          <p:nvPr>
            <p:ph type="title"/>
          </p:nvPr>
        </p:nvSpPr>
        <p:spPr>
          <a:xfrm>
            <a:off x="152400" y="381000"/>
            <a:ext cx="8686800" cy="685800"/>
          </a:xfrm>
        </p:spPr>
        <p:txBody>
          <a:bodyPr/>
          <a:lstStyle/>
          <a:p>
            <a:r>
              <a:rPr lang="en-US" dirty="0" smtClean="0"/>
              <a:t>The Gilded Age</a:t>
            </a:r>
            <a:endParaRPr lang="en-US" dirty="0"/>
          </a:p>
        </p:txBody>
      </p:sp>
      <p:sp>
        <p:nvSpPr>
          <p:cNvPr id="5"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 &gt; The Gilded Age</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
        <p:nvSpPr>
          <p:cNvPr id="7" name="Line 6"/>
          <p:cNvSpPr>
            <a:spLocks noChangeShapeType="1"/>
          </p:cNvSpPr>
          <p:nvPr/>
        </p:nvSpPr>
        <p:spPr bwMode="auto">
          <a:xfrm>
            <a:off x="152400" y="1143000"/>
            <a:ext cx="87709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8"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1"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 name="Rectangle 8"/>
          <p:cNvSpPr>
            <a:spLocks/>
          </p:cNvSpPr>
          <p:nvPr/>
        </p:nvSpPr>
        <p:spPr bwMode="auto">
          <a:xfrm>
            <a:off x="3962400" y="64770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pic>
        <p:nvPicPr>
          <p:cNvPr id="1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0" name="Rectangle 10"/>
          <p:cNvSpPr>
            <a:spLocks/>
          </p:cNvSpPr>
          <p:nvPr/>
        </p:nvSpPr>
        <p:spPr bwMode="auto">
          <a:xfrm>
            <a:off x="1676400" y="6629400"/>
            <a:ext cx="66167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u="sng" dirty="0" smtClean="0">
                <a:solidFill>
                  <a:srgbClr val="FFFFFF"/>
                </a:solidFill>
                <a:latin typeface="Arial"/>
                <a:ea typeface="ＭＳ Ｐゴシック" charset="0"/>
                <a:cs typeface="Arial"/>
                <a:sym typeface="Helvetica Neue" charset="0"/>
                <a:hlinkClick r:id="rId5"/>
              </a:rPr>
              <a:t>www.www/boundless.com/u-s-history?campaign_content=book_298_chapter_20&amp;campaign_term=U.S.+History&amp;utm_campaign=powerpoint&amp;utm_medium=direct&amp;utm_source=boundless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Tree>
    <p:extLst>
      <p:ext uri="{BB962C8B-B14F-4D97-AF65-F5344CB8AC3E}">
        <p14:creationId xmlns:p14="http://schemas.microsoft.com/office/powerpoint/2010/main" val="3722857561"/>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The Battle of Manilla on February 4, 1899.</a:t>
            </a:r>
          </a:p>
          <a:p>
            <a:pPr lvl="1"/>
            <a:r>
              <a:rPr lang="en-US" dirty="0" smtClean="0"/>
              <a:t>The Battle of Manila, February 1899.</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http://upload.wikimedia.org/wikipedia/commons/9/9a/Fil-American_War_Feb_04%252C1899.jpg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ae15232c5bec1fea4ac0846a1366b97f}">
                <a14:useLocalDpi xmlns:a14="http://schemas.microsoft.com/office/drawing/2010/main" xmlns="" val="0"/>
              </a:ext>
            </a:extLst>
          </a:blip>
          <a:stretch>
            <a:fillRect/>
          </a:stretch>
        </p:blipFill>
        <p:spPr>
          <a:xfrm>
            <a:off x="1592534" y="533400"/>
            <a:ext cx="5958932"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Shinn self portrain</a:t>
            </a:r>
          </a:p>
          <a:p>
            <a:pPr lvl="1"/>
            <a:r>
              <a:rPr lang="en-US" dirty="0" smtClean="0"/>
              <a:t>Shinn self portrain</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"Shinnportrait."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http://en.wikipedia.org/wiki/File:Shinnportrait.jpg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faa1390f63eabed204514cc4dad7e6a6}">
                <a14:useLocalDpi xmlns:a14="http://schemas.microsoft.com/office/drawing/2010/main" xmlns="" val="0"/>
              </a:ext>
            </a:extLst>
          </a:blip>
          <a:stretch>
            <a:fillRect/>
          </a:stretch>
        </p:blipFill>
        <p:spPr>
          <a:xfrm>
            <a:off x="3045408" y="533400"/>
            <a:ext cx="3053183"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Wainwright Building, Chicago</a:t>
            </a:r>
          </a:p>
          <a:p>
            <a:pPr lvl="1"/>
            <a:r>
              <a:rPr lang="en-US" dirty="0" smtClean="0"/>
              <a:t>The Wainwright Building in Chicago, finished in 1891, exemplifies architect Louis Sullivan's ideas of form following function, which was a new principle in urban architecture of the period.</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"Wainwright building st louis USA."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http://en.wikipedia.org/wiki/File:Wainwright_building_st_louis_USA.jpg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ebf3ae1d25dda929d2b47c85900ec2e2}">
                <a14:useLocalDpi xmlns:a14="http://schemas.microsoft.com/office/drawing/2010/main" xmlns="" val="0"/>
              </a:ext>
            </a:extLst>
          </a:blip>
          <a:stretch>
            <a:fillRect/>
          </a:stretch>
        </p:blipFill>
        <p:spPr>
          <a:xfrm>
            <a:off x="2633185" y="533400"/>
            <a:ext cx="3877629"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Riding, Central Park</a:t>
            </a:r>
          </a:p>
          <a:p>
            <a:pPr lvl="1"/>
            <a:r>
              <a:rPr lang="en-US" dirty="0" smtClean="0"/>
              <a:t>Riding in Central Park</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"Central Park New York City New York 16."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http://commons.wikimedia.org/wiki/File:Central_Park_New_York_City_New_York_16.jpg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67f1e4db74a4baa0dcf1bf19e0a115a4}">
                <a14:useLocalDpi xmlns:a14="http://schemas.microsoft.com/office/drawing/2010/main" xmlns="" val="0"/>
              </a:ext>
            </a:extLst>
          </a:blip>
          <a:stretch>
            <a:fillRect/>
          </a:stretch>
        </p:blipFill>
        <p:spPr>
          <a:xfrm>
            <a:off x="1566187" y="533400"/>
            <a:ext cx="6011626"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Justice Rufus Wheeler Peckham</a:t>
            </a:r>
          </a:p>
          <a:p>
            <a:pPr lvl="1"/>
            <a:r>
              <a:rPr lang="en-US" dirty="0" smtClean="0"/>
              <a:t>Rufus Wheeler Peckham, Associate Justice of the United States Supreme Court (1895–1909), and author of the Court's opinion in Lochner v New York</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"Rufus Wheeler Peckham cph.3b30513."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http://en.wikipedia.org/wiki/File:Rufus_Wheeler_Peckham_cph.3b30513.jpg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86009826e38ecc990a157ab53e752c7c}">
                <a14:useLocalDpi xmlns:a14="http://schemas.microsoft.com/office/drawing/2010/main" xmlns="" val="0"/>
              </a:ext>
            </a:extLst>
          </a:blip>
          <a:stretch>
            <a:fillRect/>
          </a:stretch>
        </p:blipFill>
        <p:spPr>
          <a:xfrm>
            <a:off x="3055069" y="533400"/>
            <a:ext cx="3033861"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The Breakers</a:t>
            </a:r>
          </a:p>
          <a:p>
            <a:pPr lvl="1"/>
            <a:r>
              <a:rPr lang="en-US" dirty="0" smtClean="0"/>
              <a:t>The Breakers, the summer home of Cornelius Vanderbilt II, located in Newport, Rhode Island, United States. Built in 1893, it typifies the excesses of Gilded Age wealth.</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"The Breakers Newport." </a:t>
            </a:r>
            <a:r>
              <a:rPr lang="en-US" sz="800" dirty="0" smtClean="0">
                <a:solidFill>
                  <a:srgbClr val="828282"/>
                </a:solidFill>
                <a:latin typeface="Arial" charset="0"/>
                <a:ea typeface="ＭＳ Ｐゴシック" charset="0"/>
                <a:sym typeface="Helvetica Neue" charset="0"/>
                <a:hlinkClick r:id="rId3"/>
              </a:rPr>
              <a:t>CC BY-SA 3.0</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http://en.wikipedia.org/wiki/File:The_Breakers_Newport.jpg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06ceaa497c6bfdcf5489d09bc8ec5234}">
                <a14:useLocalDpi xmlns:a14="http://schemas.microsoft.com/office/drawing/2010/main" xmlns="" val="0"/>
              </a:ext>
            </a:extLst>
          </a:blip>
          <a:stretch>
            <a:fillRect/>
          </a:stretch>
        </p:blipFill>
        <p:spPr>
          <a:xfrm>
            <a:off x="1325546" y="533400"/>
            <a:ext cx="6492907"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Finishing the First Transcontinental Railroad</a:t>
            </a:r>
          </a:p>
          <a:p>
            <a:pPr lvl="1"/>
            <a:r>
              <a:rPr lang="en-US" dirty="0" smtClean="0"/>
              <a:t>Workers celebrating the completion of the First Transcontinental Railroad on May 10, 1869.</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"69workmen."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http://en.wikipedia.org/wiki/File:69workmen.jpg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b72782bbf3928af01aa96b1b77d4bfaf}">
                <a14:useLocalDpi xmlns:a14="http://schemas.microsoft.com/office/drawing/2010/main" xmlns="" val="0"/>
              </a:ext>
            </a:extLst>
          </a:blip>
          <a:stretch>
            <a:fillRect/>
          </a:stretch>
        </p:blipFill>
        <p:spPr>
          <a:xfrm>
            <a:off x="1633992" y="533400"/>
            <a:ext cx="5876016"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Coxey Leading Army</a:t>
            </a:r>
          </a:p>
          <a:p>
            <a:pPr lvl="1"/>
            <a:r>
              <a:rPr lang="en-US" dirty="0" smtClean="0"/>
              <a:t>Coxey's Army marchers leaving their camp.</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"Coxey commonweal army brightwood leaving."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http://en.wikipedia.org/wiki/File:Coxey_commonweal_army_brightwood_leaving.jpg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46af6d2ec33441ffa71d7cdbd98dfa13}">
                <a14:useLocalDpi xmlns:a14="http://schemas.microsoft.com/office/drawing/2010/main" xmlns="" val="0"/>
              </a:ext>
            </a:extLst>
          </a:blip>
          <a:stretch>
            <a:fillRect/>
          </a:stretch>
        </p:blipFill>
        <p:spPr>
          <a:xfrm>
            <a:off x="1988259" y="533400"/>
            <a:ext cx="5167482"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Sorting Refuse at an Incinerating Plant, New York City</a:t>
            </a:r>
          </a:p>
          <a:p>
            <a:pPr lvl="1"/>
            <a:r>
              <a:rPr lang="en-US" dirty="0" smtClean="0"/>
              <a:t>The subject is a group of about thirty men and boys who are sorting combustible refuse, mostly paper, and stuffing it into large sacks. In the background, a man in a hat with an emblem on it can be seen unloading trash from a large wagon. Location may be the New York City Sanitation Department's East 17th Street facility, or possibly the incinerator at West 47th Street on the Hudson River.</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U.S.Library of Congress.</a:t>
            </a:r>
            <a:r>
              <a:rPr lang="en-US" sz="800" dirty="0" smtClean="0">
                <a:solidFill>
                  <a:srgbClr val="828282"/>
                </a:solidFill>
                <a:latin typeface="Arial" charset="0"/>
                <a:ea typeface="ＭＳ Ｐゴシック" charset="0"/>
                <a:sym typeface="Helvetica Neue" charset="0"/>
              </a:rPr>
              <a:t> "Sorting refuse at incinerating plant, New York City / Thomas A. Edison, Inc.."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http://memory.loc.gov/cgi-bin/query/r?ammem/papr:@filreq(@field(NUMBER+@band(lcmp002+m2a45833))+@field(COLLID+workleis))</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103cd69ab907a15cdf40a317eb59d4b6}">
                <a14:useLocalDpi xmlns:a14="http://schemas.microsoft.com/office/drawing/2010/main" xmlns="" val="0"/>
              </a:ext>
            </a:extLst>
          </a:blip>
          <a:stretch>
            <a:fillRect/>
          </a:stretch>
        </p:blipFill>
        <p:spPr>
          <a:xfrm>
            <a:off x="266700" y="533400"/>
            <a:ext cx="8610600" cy="2163467"/>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The Roosevelt Corollary</a:t>
            </a:r>
          </a:p>
          <a:p>
            <a:pPr lvl="1"/>
            <a:r>
              <a:rPr lang="en-US" dirty="0" smtClean="0"/>
              <a:t>This political cartoon depicts Theodore Roosevelt using the Monroe Doctrine to keep European powers out of the Dominican Republic. The Roosevelt Corollary took the Monroe Doctrine even further, and was exercised frequently during the Wilson administration.</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http://upload.wikimedia.org/wikipedia/commons/0/0b/Roosevelt_monroe_Doctrine_cartoon.jpg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2625460e5b9d50dd7920c49c0705a3fb}">
                <a14:useLocalDpi xmlns:a14="http://schemas.microsoft.com/office/drawing/2010/main" xmlns="" val="0"/>
              </a:ext>
            </a:extLst>
          </a:blip>
          <a:stretch>
            <a:fillRect/>
          </a:stretch>
        </p:blipFill>
        <p:spPr>
          <a:xfrm>
            <a:off x="2597727" y="533400"/>
            <a:ext cx="3948545"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ction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447800"/>
            <a:ext cx="2768600" cy="2768600"/>
          </a:xfrm>
          <a:prstGeom prst="rect">
            <a:avLst/>
          </a:prstGeom>
        </p:spPr>
      </p:pic>
      <p:sp>
        <p:nvSpPr>
          <p:cNvPr id="22" name="Text Placeholder 21"/>
          <p:cNvSpPr>
            <a:spLocks noGrp="1"/>
          </p:cNvSpPr>
          <p:nvPr>
            <p:ph type="body" sz="quarter" idx="10"/>
          </p:nvPr>
        </p:nvSpPr>
        <p:spPr>
          <a:xfrm>
            <a:off x="3231005" y="1371600"/>
            <a:ext cx="5664901" cy="4800600"/>
          </a:xfrm>
        </p:spPr>
        <p:txBody>
          <a:bodyPr/>
          <a:lstStyle/>
          <a:p>
            <a:pPr marL="115888" indent="-115888"/>
            <a:r>
              <a:rPr lang="en-US" dirty="0" smtClean="0"/>
              <a:t>The Second Industrial Revolution</a:t>
            </a:r>
          </a:p>
          <a:p>
            <a:pPr marL="115888" indent="-115888"/>
            <a:r>
              <a:rPr lang="en-US" dirty="0" smtClean="0"/>
              <a:t>The Transcontinental Railroads</a:t>
            </a:r>
          </a:p>
          <a:p>
            <a:pPr marL="115888" indent="-115888"/>
            <a:r>
              <a:rPr lang="en-US" dirty="0"/>
              <a:t>Modern Management </a:t>
            </a:r>
            <a:endParaRPr lang="en-US" dirty="0" smtClean="0"/>
          </a:p>
          <a:p>
            <a:pPr marL="115888" indent="-115888"/>
            <a:r>
              <a:rPr lang="en-US" dirty="0"/>
              <a:t>The Inventions of the Telephone and Electricity </a:t>
            </a:r>
            <a:endParaRPr lang="en-US" dirty="0" smtClean="0"/>
          </a:p>
          <a:p>
            <a:pPr marL="115888" indent="-115888"/>
            <a:r>
              <a:rPr lang="en-US" dirty="0"/>
              <a:t>Laissez-Faire and the Supreme Court </a:t>
            </a:r>
            <a:endParaRPr lang="en-US" dirty="0" smtClean="0"/>
          </a:p>
          <a:p>
            <a:pPr marL="115888" indent="-115888"/>
            <a:r>
              <a:rPr lang="en-US" dirty="0"/>
              <a:t>Robber Barons and the Captains of Industry </a:t>
            </a:r>
            <a:endParaRPr lang="en-US" dirty="0" smtClean="0"/>
          </a:p>
        </p:txBody>
      </p:sp>
      <p:sp>
        <p:nvSpPr>
          <p:cNvPr id="21" name="Title 20"/>
          <p:cNvSpPr>
            <a:spLocks noGrp="1"/>
          </p:cNvSpPr>
          <p:nvPr>
            <p:ph type="title"/>
          </p:nvPr>
        </p:nvSpPr>
        <p:spPr>
          <a:xfrm>
            <a:off x="152400" y="381000"/>
            <a:ext cx="8686800" cy="685800"/>
          </a:xfrm>
        </p:spPr>
        <p:txBody>
          <a:bodyPr/>
          <a:lstStyle/>
          <a:p>
            <a:r>
              <a:rPr lang="en-US" dirty="0" smtClean="0"/>
              <a:t>The Second Industrial Revolution</a:t>
            </a:r>
            <a:endParaRPr lang="en-US" dirty="0"/>
          </a:p>
        </p:txBody>
      </p:sp>
      <p:sp>
        <p:nvSpPr>
          <p:cNvPr id="5"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 &gt; The Second Industrial Revolution</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
        <p:nvSpPr>
          <p:cNvPr id="7" name="Line 6"/>
          <p:cNvSpPr>
            <a:spLocks noChangeShapeType="1"/>
          </p:cNvSpPr>
          <p:nvPr/>
        </p:nvSpPr>
        <p:spPr bwMode="auto">
          <a:xfrm>
            <a:off x="152400" y="1143000"/>
            <a:ext cx="87709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8"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1"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 name="Rectangle 8"/>
          <p:cNvSpPr>
            <a:spLocks/>
          </p:cNvSpPr>
          <p:nvPr/>
        </p:nvSpPr>
        <p:spPr bwMode="auto">
          <a:xfrm>
            <a:off x="3962400" y="64770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pic>
        <p:nvPicPr>
          <p:cNvPr id="1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0" name="Rectangle 10"/>
          <p:cNvSpPr>
            <a:spLocks/>
          </p:cNvSpPr>
          <p:nvPr/>
        </p:nvSpPr>
        <p:spPr bwMode="auto">
          <a:xfrm>
            <a:off x="1676400" y="6629400"/>
            <a:ext cx="66167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u="sng" dirty="0" smtClean="0">
                <a:solidFill>
                  <a:srgbClr val="FFFFFF"/>
                </a:solidFill>
                <a:latin typeface="Arial"/>
                <a:ea typeface="ＭＳ Ｐゴシック" charset="0"/>
                <a:cs typeface="Arial"/>
                <a:sym typeface="Helvetica Neue" charset="0"/>
                <a:hlinkClick r:id="rId5"/>
              </a:rPr>
              <a:t>www.www/boundless.com/u-s-history?campaign_content=book_298_chapter_20&amp;campaign_term=U.S.+History&amp;utm_campaign=powerpoint&amp;utm_medium=direct&amp;utm_source=boundless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Tree>
    <p:extLst>
      <p:ext uri="{BB962C8B-B14F-4D97-AF65-F5344CB8AC3E}">
        <p14:creationId xmlns:p14="http://schemas.microsoft.com/office/powerpoint/2010/main" val="3722857561"/>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Monroe Doctrine</a:t>
            </a:r>
          </a:p>
          <a:p>
            <a:pPr lvl="1"/>
            <a:r>
              <a:rPr lang="en-US" dirty="0" smtClean="0"/>
              <a:t>Newspaper cartoon from 1912 about the Monroe Doctrine.</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http://upload.wikimedia.org/wikipedia/commons/a/ad/Monroe_doctrine.jpg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199cee9eacd4c579af01232e869910b0}">
                <a14:useLocalDpi xmlns:a14="http://schemas.microsoft.com/office/drawing/2010/main" xmlns="" val="0"/>
              </a:ext>
            </a:extLst>
          </a:blip>
          <a:stretch>
            <a:fillRect/>
          </a:stretch>
        </p:blipFill>
        <p:spPr>
          <a:xfrm>
            <a:off x="2627122" y="533400"/>
            <a:ext cx="3889756"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Fannie Porter, San Antonio Madam, c.1900</a:t>
            </a:r>
          </a:p>
          <a:p>
            <a:pPr lvl="1"/>
            <a:r>
              <a:rPr lang="en-US" dirty="0" smtClean="0"/>
              <a:t>Fannie Porter, San Antonio Madam, c.1900</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"FanniePorter."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http://en.wikipedia.org/wiki/File:FanniePorter.jpg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b75dc0fb11ff31267e5c2cf68812e65b}">
                <a14:useLocalDpi xmlns:a14="http://schemas.microsoft.com/office/drawing/2010/main" xmlns="" val="0"/>
              </a:ext>
            </a:extLst>
          </a:blip>
          <a:stretch>
            <a:fillRect/>
          </a:stretch>
        </p:blipFill>
        <p:spPr>
          <a:xfrm>
            <a:off x="3555644" y="533400"/>
            <a:ext cx="2032711"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Stamp-national grange</a:t>
            </a:r>
          </a:p>
          <a:p>
            <a:pPr lvl="1"/>
            <a:r>
              <a:rPr lang="en-US" dirty="0" smtClean="0"/>
              <a:t>1967 U.S. postage stamp honoring the National Grange</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http://upload.wikimedia.org/wikipedia/commons/thumb/7/76/Stamp-national_grange.jpg/150px-Stamp-national_grange.jpg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9beca6087e3a874d31f4df7c1abcb1ab}">
                <a14:useLocalDpi xmlns:a14="http://schemas.microsoft.com/office/drawing/2010/main" xmlns="" val="0"/>
              </a:ext>
            </a:extLst>
          </a:blip>
          <a:stretch>
            <a:fillRect/>
          </a:stretch>
        </p:blipFill>
        <p:spPr>
          <a:xfrm>
            <a:off x="3161805" y="533400"/>
            <a:ext cx="2820389"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19th-century storekeeping family, Nantucket</a:t>
            </a:r>
          </a:p>
          <a:p>
            <a:pPr lvl="1"/>
            <a:r>
              <a:rPr lang="en-US" dirty="0" smtClean="0"/>
              <a:t>19th-century storekeeping family, Nantucket</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"Wikimedia Commons." </a:t>
            </a:r>
            <a:r>
              <a:rPr lang="en-US" sz="800" dirty="0" smtClean="0">
                <a:solidFill>
                  <a:srgbClr val="828282"/>
                </a:solidFill>
                <a:latin typeface="Arial" charset="0"/>
                <a:ea typeface="ＭＳ Ｐゴシック" charset="0"/>
                <a:sym typeface="Helvetica Neue" charset="0"/>
                <a:hlinkClick r:id="rId3"/>
              </a:rPr>
              <a:t>License: Other</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http://commons.wikimedia.org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fdbc6813816f3ff11908e1fe1a391e24}">
                <a14:useLocalDpi xmlns:a14="http://schemas.microsoft.com/office/drawing/2010/main" xmlns="" val="0"/>
              </a:ext>
            </a:extLst>
          </a:blip>
          <a:stretch>
            <a:fillRect/>
          </a:stretch>
        </p:blipFill>
        <p:spPr>
          <a:xfrm>
            <a:off x="1053296" y="533400"/>
            <a:ext cx="7037407"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Child Laborers</a:t>
            </a:r>
          </a:p>
          <a:p>
            <a:pPr lvl="1"/>
            <a:r>
              <a:rPr lang="en-US" dirty="0" smtClean="0"/>
              <a:t>A photo of child laborers.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"Mill Children in Macon."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http://en.wikipedia.org/wiki/File:Mill_Children_in_Macon.jpg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c263767af6039a76fe8433f112aa5aba}">
                <a14:useLocalDpi xmlns:a14="http://schemas.microsoft.com/office/drawing/2010/main" xmlns="" val="0"/>
              </a:ext>
            </a:extLst>
          </a:blip>
          <a:stretch>
            <a:fillRect/>
          </a:stretch>
        </p:blipFill>
        <p:spPr>
          <a:xfrm>
            <a:off x="1316040" y="533400"/>
            <a:ext cx="6511920"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Coca-Cola ad</a:t>
            </a:r>
          </a:p>
          <a:p>
            <a:pPr lvl="1"/>
            <a:r>
              <a:rPr lang="en-US" dirty="0" smtClean="0"/>
              <a:t>A Coca-Cola ad from 1900.</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"Advertising."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http://en.wikipedia.org/wiki/Advertising#History</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aaf4fbd3f4b5da46779ae0e3e0c75901}">
                <a14:useLocalDpi xmlns:a14="http://schemas.microsoft.com/office/drawing/2010/main" xmlns="" val="0"/>
              </a:ext>
            </a:extLst>
          </a:blip>
          <a:stretch>
            <a:fillRect/>
          </a:stretch>
        </p:blipFill>
        <p:spPr>
          <a:xfrm>
            <a:off x="2984690" y="533400"/>
            <a:ext cx="3174619"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Farmers' Alliance Pamphlets</a:t>
            </a:r>
          </a:p>
          <a:p>
            <a:pPr lvl="1"/>
            <a:r>
              <a:rPr lang="en-US" dirty="0" smtClean="0"/>
              <a:t>The Populist Party grew directly out of the Farmers' Alliance. For both groups, social events helped cement political ties.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Nebraska Studies.</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http://www.nebraskastudies.org/0600/media/0601_030201.gif</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f72d9a7a54f4dc428c2f125fc2fc939f}">
                <a14:useLocalDpi xmlns:a14="http://schemas.microsoft.com/office/drawing/2010/main" xmlns="" val="0"/>
              </a:ext>
            </a:extLst>
          </a:blip>
          <a:stretch>
            <a:fillRect/>
          </a:stretch>
        </p:blipFill>
        <p:spPr>
          <a:xfrm>
            <a:off x="1766887" y="533400"/>
            <a:ext cx="5610225"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Weltausstellung-Chicago Brockhaus</a:t>
            </a:r>
          </a:p>
          <a:p>
            <a:pPr lvl="1"/>
            <a:r>
              <a:rPr lang="en-US" dirty="0" smtClean="0"/>
              <a:t>Print of an aerial view of the exposition</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"Weltausstellung-chicago brockhaus."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http://en.wikipedia.org/wiki/File:Weltausstellung-chicago_brockhaus.jpg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c9ac4943e0211d9714e470645bc7ca1a}">
                <a14:useLocalDpi xmlns:a14="http://schemas.microsoft.com/office/drawing/2010/main" xmlns="" val="0"/>
              </a:ext>
            </a:extLst>
          </a:blip>
          <a:stretch>
            <a:fillRect/>
          </a:stretch>
        </p:blipFill>
        <p:spPr>
          <a:xfrm>
            <a:off x="996725" y="533400"/>
            <a:ext cx="7150549"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Logo of the Second International Congress of Eugenics, 1921.</a:t>
            </a:r>
          </a:p>
          <a:p>
            <a:pPr lvl="1"/>
            <a:r>
              <a:rPr lang="en-US" dirty="0" smtClean="0"/>
              <a:t>Logo of the Second International Congress of Eugenics, 1921.</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"Eugenics congress logo."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http://commons.wikimedia.org/wiki/File:Eugenics_congress_logo.png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069bd39b3590ac1501e4810d17c327cf}">
                <a14:useLocalDpi xmlns:a14="http://schemas.microsoft.com/office/drawing/2010/main" xmlns="" val="0"/>
              </a:ext>
            </a:extLst>
          </a:blip>
          <a:stretch>
            <a:fillRect/>
          </a:stretch>
        </p:blipFill>
        <p:spPr>
          <a:xfrm>
            <a:off x="1744266" y="533400"/>
            <a:ext cx="5655468"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Wobblies membership card</a:t>
            </a:r>
          </a:p>
          <a:p>
            <a:pPr lvl="1"/>
            <a:r>
              <a:rPr lang="en-US" dirty="0" smtClean="0"/>
              <a:t>A membership card for the Industrial Workers of the World, also known as the Wobblies.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"IWW."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http://en.wikipedia.org/wiki/File:IWW.jpg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5ec3adc00da32ef4dda817410ac36e6c}">
                <a14:useLocalDpi xmlns:a14="http://schemas.microsoft.com/office/drawing/2010/main" xmlns="" val="0"/>
              </a:ext>
            </a:extLst>
          </a:blip>
          <a:stretch>
            <a:fillRect/>
          </a:stretch>
        </p:blipFill>
        <p:spPr>
          <a:xfrm>
            <a:off x="2553162" y="533400"/>
            <a:ext cx="4037675"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ction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447800"/>
            <a:ext cx="2768600" cy="2768600"/>
          </a:xfrm>
          <a:prstGeom prst="rect">
            <a:avLst/>
          </a:prstGeom>
        </p:spPr>
      </p:pic>
      <p:sp>
        <p:nvSpPr>
          <p:cNvPr id="22" name="Text Placeholder 21"/>
          <p:cNvSpPr>
            <a:spLocks noGrp="1"/>
          </p:cNvSpPr>
          <p:nvPr>
            <p:ph type="body" sz="quarter" idx="10"/>
          </p:nvPr>
        </p:nvSpPr>
        <p:spPr>
          <a:xfrm>
            <a:off x="3231005" y="1371600"/>
            <a:ext cx="5664901" cy="4800600"/>
          </a:xfrm>
        </p:spPr>
        <p:txBody>
          <a:bodyPr/>
          <a:lstStyle/>
          <a:p>
            <a:pPr marL="115888" indent="-115888"/>
            <a:r>
              <a:rPr lang="en-US" dirty="0" smtClean="0"/>
              <a:t>The Rise of the City</a:t>
            </a:r>
          </a:p>
          <a:p>
            <a:pPr marL="115888" indent="-115888"/>
            <a:r>
              <a:rPr lang="en-US" dirty="0" smtClean="0"/>
              <a:t>Tenements and Overcrowding</a:t>
            </a:r>
          </a:p>
          <a:p>
            <a:pPr marL="115888" indent="-115888"/>
            <a:r>
              <a:rPr lang="en-US" dirty="0"/>
              <a:t>Urban Politics </a:t>
            </a:r>
            <a:endParaRPr lang="en-US" dirty="0" smtClean="0"/>
          </a:p>
          <a:p>
            <a:pPr marL="115888" indent="-115888"/>
            <a:r>
              <a:rPr lang="en-US" dirty="0"/>
              <a:t>The Environmental Impact of Cities </a:t>
            </a:r>
            <a:endParaRPr lang="en-US" dirty="0" smtClean="0"/>
          </a:p>
          <a:p>
            <a:pPr marL="115888" indent="-115888"/>
            <a:r>
              <a:rPr lang="en-US" dirty="0"/>
              <a:t>The White City, Chicago and the World Columbian Exposition </a:t>
            </a:r>
            <a:endParaRPr lang="en-US" dirty="0" smtClean="0"/>
          </a:p>
        </p:txBody>
      </p:sp>
      <p:sp>
        <p:nvSpPr>
          <p:cNvPr id="21" name="Title 20"/>
          <p:cNvSpPr>
            <a:spLocks noGrp="1"/>
          </p:cNvSpPr>
          <p:nvPr>
            <p:ph type="title"/>
          </p:nvPr>
        </p:nvSpPr>
        <p:spPr>
          <a:xfrm>
            <a:off x="152400" y="381000"/>
            <a:ext cx="8686800" cy="685800"/>
          </a:xfrm>
        </p:spPr>
        <p:txBody>
          <a:bodyPr/>
          <a:lstStyle/>
          <a:p>
            <a:r>
              <a:rPr lang="en-US" dirty="0" smtClean="0"/>
              <a:t>The Rise of the City</a:t>
            </a:r>
            <a:endParaRPr lang="en-US" dirty="0"/>
          </a:p>
        </p:txBody>
      </p:sp>
      <p:sp>
        <p:nvSpPr>
          <p:cNvPr id="5"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 &gt; The Rise of the City</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
        <p:nvSpPr>
          <p:cNvPr id="7" name="Line 6"/>
          <p:cNvSpPr>
            <a:spLocks noChangeShapeType="1"/>
          </p:cNvSpPr>
          <p:nvPr/>
        </p:nvSpPr>
        <p:spPr bwMode="auto">
          <a:xfrm>
            <a:off x="152400" y="1143000"/>
            <a:ext cx="87709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8"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1"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 name="Rectangle 8"/>
          <p:cNvSpPr>
            <a:spLocks/>
          </p:cNvSpPr>
          <p:nvPr/>
        </p:nvSpPr>
        <p:spPr bwMode="auto">
          <a:xfrm>
            <a:off x="3962400" y="64770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pic>
        <p:nvPicPr>
          <p:cNvPr id="1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0" name="Rectangle 10"/>
          <p:cNvSpPr>
            <a:spLocks/>
          </p:cNvSpPr>
          <p:nvPr/>
        </p:nvSpPr>
        <p:spPr bwMode="auto">
          <a:xfrm>
            <a:off x="1676400" y="6629400"/>
            <a:ext cx="66167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u="sng" dirty="0" smtClean="0">
                <a:solidFill>
                  <a:srgbClr val="FFFFFF"/>
                </a:solidFill>
                <a:latin typeface="Arial"/>
                <a:ea typeface="ＭＳ Ｐゴシック" charset="0"/>
                <a:cs typeface="Arial"/>
                <a:sym typeface="Helvetica Neue" charset="0"/>
                <a:hlinkClick r:id="rId5"/>
              </a:rPr>
              <a:t>www.www/boundless.com/u-s-history?campaign_content=book_298_chapter_20&amp;campaign_term=U.S.+History&amp;utm_campaign=powerpoint&amp;utm_medium=direct&amp;utm_source=boundless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Tree>
    <p:extLst>
      <p:ext uri="{BB962C8B-B14F-4D97-AF65-F5344CB8AC3E}">
        <p14:creationId xmlns:p14="http://schemas.microsoft.com/office/powerpoint/2010/main" val="3722857561"/>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Women workers 1887</a:t>
            </a:r>
          </a:p>
          <a:p>
            <a:pPr lvl="1"/>
            <a:r>
              <a:rPr lang="en-US" dirty="0" smtClean="0"/>
              <a:t>An illustration of women working in an assembly line.</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"Category:Women at work in art."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http://commons.wikimedia.org/wiki/Category:Women_at_work_in_art</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b26ed7e0dbded792c25f8abae4770fc5}">
                <a14:useLocalDpi xmlns:a14="http://schemas.microsoft.com/office/drawing/2010/main" xmlns="" val="0"/>
              </a:ext>
            </a:extLst>
          </a:blip>
          <a:stretch>
            <a:fillRect/>
          </a:stretch>
        </p:blipFill>
        <p:spPr>
          <a:xfrm>
            <a:off x="2323652" y="533400"/>
            <a:ext cx="4496696"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Knights of Labor Seal</a:t>
            </a:r>
          </a:p>
          <a:p>
            <a:pPr lvl="1"/>
            <a:r>
              <a:rPr lang="en-US" dirty="0" smtClean="0"/>
              <a:t>The official seal of the Knights of Labor, representing their mission statement.</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"Knights of labor seal."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http://en.wikipedia.org/wiki/File:Knights_of_labor_seal.gif</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295d992858ed7483da92d4d5896312ff}">
                <a14:useLocalDpi xmlns:a14="http://schemas.microsoft.com/office/drawing/2010/main" xmlns="" val="0"/>
              </a:ext>
            </a:extLst>
          </a:blip>
          <a:stretch>
            <a:fillRect/>
          </a:stretch>
        </p:blipFill>
        <p:spPr>
          <a:xfrm>
            <a:off x="2303565" y="533400"/>
            <a:ext cx="4536869"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Tenements in New York</a:t>
            </a:r>
          </a:p>
          <a:p>
            <a:pPr lvl="1"/>
            <a:r>
              <a:rPr lang="en-US" dirty="0" smtClean="0"/>
              <a:t>Park Avenue and 107th Street, New York City, around 1900, showing tenement houses.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"Yard of a tenement at Park Ave.LOC det.4a28182."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http://en.wikipedia.org/wiki/File:Yard_of_a_tenement_at_Park_Ave._LOC_det.4a28182.jpg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68416205a38c0d803f4acc0a22dd6f8a}">
                <a14:useLocalDpi xmlns:a14="http://schemas.microsoft.com/office/drawing/2010/main" xmlns="" val="0"/>
              </a:ext>
            </a:extLst>
          </a:blip>
          <a:stretch>
            <a:fillRect/>
          </a:stretch>
        </p:blipFill>
        <p:spPr>
          <a:xfrm>
            <a:off x="1649765" y="533400"/>
            <a:ext cx="5844469"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Burning of the Pittsburg Railroad and Union Depot</a:t>
            </a:r>
          </a:p>
          <a:p>
            <a:pPr lvl="1"/>
            <a:r>
              <a:rPr lang="en-US" dirty="0" smtClean="0"/>
              <a:t>Burning of Pennsylvania Railroad and Union Depot, Pittsburgh, Pennsylvania, 21–22 July 1877</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"Harpers 8 11 1877 Steeple View of Pittsburgh Conflagaration." </a:t>
            </a:r>
            <a:r>
              <a:rPr lang="en-US" sz="800" dirty="0" smtClean="0">
                <a:solidFill>
                  <a:srgbClr val="828282"/>
                </a:solidFill>
                <a:latin typeface="Arial" charset="0"/>
                <a:ea typeface="ＭＳ Ｐゴシック" charset="0"/>
                <a:sym typeface="Helvetica Neue" charset="0"/>
                <a:hlinkClick r:id="rId3"/>
              </a:rPr>
              <a:t>CC BY-SA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http://en.wikipedia.org/wiki/File:Harpers_8_11_1877_Steeple_View_of_Pittsburgh_Conflagaration.jpg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a0adee6e8056ac3e81139836c2975133}">
                <a14:useLocalDpi xmlns:a14="http://schemas.microsoft.com/office/drawing/2010/main" xmlns="" val="0"/>
              </a:ext>
            </a:extLst>
          </a:blip>
          <a:stretch>
            <a:fillRect/>
          </a:stretch>
        </p:blipFill>
        <p:spPr>
          <a:xfrm>
            <a:off x="266700" y="533400"/>
            <a:ext cx="8610600" cy="3153295"/>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Lakota Sioux Chief Gall, 1880s</a:t>
            </a:r>
          </a:p>
          <a:p>
            <a:pPr lvl="1"/>
            <a:r>
              <a:rPr lang="en-US" dirty="0" smtClean="0"/>
              <a:t>Lakota Sioux Chief Gall, 1880s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"Chief Gall."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http://commons.wikimedia.org/wiki/File:Chief_Gall.png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a0db3273f80515bb3a920f05c89a9f68}">
                <a14:useLocalDpi xmlns:a14="http://schemas.microsoft.com/office/drawing/2010/main" xmlns="" val="0"/>
              </a:ext>
            </a:extLst>
          </a:blip>
          <a:stretch>
            <a:fillRect/>
          </a:stretch>
        </p:blipFill>
        <p:spPr>
          <a:xfrm>
            <a:off x="3113148" y="533400"/>
            <a:ext cx="2917703"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Arthur NY customs house cartoon</a:t>
            </a:r>
          </a:p>
          <a:p>
            <a:pPr lvl="1"/>
            <a:r>
              <a:rPr lang="en-US" dirty="0" smtClean="0"/>
              <a:t>Hayes kicking Chester A. Arthur out of the New York Custom House</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Wikipedia.</a:t>
            </a:r>
            <a:r>
              <a:rPr lang="en-US" sz="800" dirty="0" smtClean="0">
                <a:solidFill>
                  <a:srgbClr val="828282"/>
                </a:solidFill>
                <a:latin typeface="Arial" charset="0"/>
                <a:ea typeface="ＭＳ Ｐゴシック" charset="0"/>
                <a:sym typeface="Helvetica Neue" charset="0"/>
              </a:rPr>
              <a:t> "Arthur NYcustoms house cartoon."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http://en.wikipedia.org/wiki/File:Arthur_NYcustoms_house_cartoon.jpg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4d8be25fe50a6fc628f772fb0a26a7ff}">
                <a14:useLocalDpi xmlns:a14="http://schemas.microsoft.com/office/drawing/2010/main" xmlns="" val="0"/>
              </a:ext>
            </a:extLst>
          </a:blip>
          <a:stretch>
            <a:fillRect/>
          </a:stretch>
        </p:blipFill>
        <p:spPr>
          <a:xfrm>
            <a:off x="1889466" y="533400"/>
            <a:ext cx="5365068"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029200"/>
            <a:ext cx="8534400" cy="1295400"/>
          </a:xfrm>
        </p:spPr>
        <p:txBody>
          <a:bodyPr/>
          <a:lstStyle/>
          <a:p>
            <a:r>
              <a:rPr lang="en-US" dirty="0" smtClean="0"/>
              <a:t>La fallera de l'oncle Sam</a:t>
            </a:r>
          </a:p>
          <a:p>
            <a:pPr lvl="1"/>
            <a:r>
              <a:rPr lang="en-US" dirty="0" smtClean="0"/>
              <a:t>A Catalan satirical drawing published in La Campana de Gràcia (1896), criticizing U.S. behavior regarding Cuba.</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i="1" dirty="0" smtClean="0">
                <a:solidFill>
                  <a:srgbClr val="828282"/>
                </a:solidFill>
                <a:latin typeface="Arial" charset="0"/>
                <a:ea typeface="ＭＳ Ｐゴシック" charset="0"/>
                <a:sym typeface="Helvetica Neue" charset="0"/>
              </a:rPr>
              <a:t>Wikimedia.</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3"/>
              </a:rPr>
              <a:t>Public domain</a:t>
            </a:r>
            <a:r>
              <a:rPr lang="en-US" sz="800" dirty="0" smtClean="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hlinkClick r:id="rId4"/>
              </a:rPr>
              <a:t>http://upload.wikimedia.org/wikipedia/commons/7/7e/La_fallera_de_l%2527oncle_Sam.JPG</a:t>
            </a:r>
            <a:r>
              <a:rPr lang="en-US" sz="800" dirty="0" smtClean="0">
                <a:solidFill>
                  <a:srgbClr val="828282"/>
                </a:solidFill>
                <a:latin typeface="Arial" charset="0"/>
                <a:ea typeface="ＭＳ Ｐゴシック" charset="0"/>
                <a:sym typeface="Helvetica Neue" charset="0"/>
              </a:rPr>
              <a:t> </a:t>
            </a:r>
            <a:r>
              <a:rPr lang="en-US" sz="800" u="sng" dirty="0" smtClean="0">
                <a:solidFill>
                  <a:srgbClr val="FFFFFF"/>
                </a:solidFill>
                <a:latin typeface="Arial"/>
                <a:ea typeface="ＭＳ Ｐゴシック" charset="0"/>
                <a:cs typeface="Arial"/>
                <a:sym typeface="Helvetica Neue" charset="0"/>
                <a:hlinkClick r:id="rId5"/>
              </a:rPr>
              <a:t>View on Boundless.com</a:t>
            </a:r>
            <a:endParaRPr lang="en-US" sz="800" u="sng" dirty="0">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pic>
        <p:nvPicPr>
          <p:cNvPr id="8" name="Picture 7" descr="appendiximage.jpg"/>
          <p:cNvPicPr>
            <a:picLocks noChangeAspect="1"/>
          </p:cNvPicPr>
          <p:nvPr/>
        </p:nvPicPr>
        <p:blipFill>
          <a:blip r:embed="rId6">
            <a:extLst>
              <a:ext uri="{21c61518a8db1809a4ac32c9d07a3aec}">
                <a14:useLocalDpi xmlns:a14="http://schemas.microsoft.com/office/drawing/2010/main" xmlns="" val="0"/>
              </a:ext>
            </a:extLst>
          </a:blip>
          <a:stretch>
            <a:fillRect/>
          </a:stretch>
        </p:blipFill>
        <p:spPr>
          <a:xfrm>
            <a:off x="2038350" y="533400"/>
            <a:ext cx="5067300" cy="4343400"/>
          </a:xfrm>
          <a:prstGeom prst="rect">
            <a:avLst/>
          </a:prstGeom>
        </p:spPr>
      </p:pic>
    </p:spTree>
    <p:extLst>
      <p:ext uri="{BB962C8B-B14F-4D97-AF65-F5344CB8AC3E}">
        <p14:creationId xmlns:p14="http://schemas.microsoft.com/office/powerpoint/2010/main" val="139829866"/>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Gilded Age was characterized by</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All of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rapid economic, technological, political, and social transformation.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destruction of the Plains Indians and hardening discrimination against African Americans.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 rapid increase in real wages, wealth, GDP, and capital formation.</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819400" y="6477000"/>
            <a:ext cx="6223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a:t>
            </a:r>
            <a:r>
              <a:rPr lang="en-US" sz="800" dirty="0" smtClean="0">
                <a:solidFill>
                  <a:srgbClr val="828282"/>
                </a:solidFill>
                <a:latin typeface="Arial" charset="0"/>
                <a:ea typeface="ＭＳ Ｐゴシック" charset="0"/>
                <a:sym typeface="Helvetica Neue" charset="0"/>
              </a:rPr>
              <a:t>yours </a:t>
            </a:r>
            <a:r>
              <a:rPr lang="en-US" sz="800" dirty="0">
                <a:solidFill>
                  <a:srgbClr val="828282"/>
                </a:solidFill>
                <a:latin typeface="Arial" charset="0"/>
                <a:ea typeface="ＭＳ Ｐゴシック" charset="0"/>
                <a:sym typeface="Helvetica Neue" charset="0"/>
              </a:rPr>
              <a:t>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a:t>
            </a:r>
            <a:r>
              <a:rPr lang="en-US" sz="800" dirty="0" smtClean="0">
                <a:solidFill>
                  <a:srgbClr val="828282"/>
                </a:solidFill>
                <a:latin typeface="Arial" charset="0"/>
                <a:ea typeface="ＭＳ Ｐゴシック" charset="0"/>
                <a:sym typeface="Helvetica Neue" charset="0"/>
              </a:rPr>
              <a:t>"Boundless." </a:t>
            </a:r>
            <a:r>
              <a:rPr lang="en-US" sz="800">
                <a:solidFill>
                  <a:srgbClr val="828282"/>
                </a:solidFill>
                <a:latin typeface="Arial" charset="0"/>
                <a:ea typeface="ＭＳ Ｐゴシック" charset="0"/>
                <a:sym typeface="Helvetica Neue" charset="0"/>
                <a:hlinkClick r:id="rId4"/>
              </a:rPr>
              <a:t>CC BY-SA 3.0</a:t>
            </a:r>
            <a:r>
              <a:rPr lang="en-US" sz="800">
                <a:solidFill>
                  <a:srgbClr val="828282"/>
                </a:solidFill>
                <a:latin typeface="Arial" charset="0"/>
                <a:ea typeface="ＭＳ Ｐゴシック" charset="0"/>
                <a:sym typeface="Helvetica Neue" charset="0"/>
              </a:rPr>
              <a:t> </a:t>
            </a:r>
            <a:r>
              <a:rPr lang="en-US" sz="800" smtClean="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3622618411"/>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Gilded Age was characterized by</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A) All of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rapid economic, technological, political, and social transformation.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destruction of the Plains Indians and hardening discrimination against African Americans.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a rapid increase in real wages, wealth, GDP, and capital formation.</a:t>
                      </a:r>
                    </a:p>
                  </a:txBody>
                  <a:tcPr anchor="ctr">
                    <a:noFill/>
                  </a:tcPr>
                </a:tc>
              </a:tr>
            </a:tbl>
          </a:graphicData>
        </a:graphic>
      </p:graphicFrame>
    </p:spTree>
    <p:extLst>
      <p:ext uri="{BB962C8B-B14F-4D97-AF65-F5344CB8AC3E}">
        <p14:creationId xmlns:p14="http://schemas.microsoft.com/office/powerpoint/2010/main" val="2344577506"/>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second industrial revolution led to all of the following EXCEPT</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technology that was harder for workers to use, leading to an expansion of the high school system.</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 rapid expansion of railroad mileage, opening new areas to commercial farming.</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process of economic concentration, "trusts" which extended into most branches of industry.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widespread adoption of whale oil and candles for lighting as electricity became less reliable.</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ectionimage.jpg"/>
          <p:cNvPicPr>
            <a:picLocks noChangeAspect="1"/>
          </p:cNvPicPr>
          <p:nvPr/>
        </p:nvPicPr>
        <p:blipFill>
          <a:blip r:embed="rId2">
            <a:extLst>
              <a:ext uri="{f9d4758c9297050694eb938263b84833}">
                <a14:useLocalDpi xmlns:a14="http://schemas.microsoft.com/office/drawing/2010/main" xmlns="" val="0"/>
              </a:ext>
            </a:extLst>
          </a:blip>
          <a:stretch>
            <a:fillRect/>
          </a:stretch>
        </p:blipFill>
        <p:spPr>
          <a:xfrm>
            <a:off x="152400" y="1447800"/>
            <a:ext cx="2768600" cy="1800671"/>
          </a:xfrm>
          <a:prstGeom prst="rect">
            <a:avLst/>
          </a:prstGeom>
        </p:spPr>
      </p:pic>
      <p:sp>
        <p:nvSpPr>
          <p:cNvPr id="22" name="Text Placeholder 21"/>
          <p:cNvSpPr>
            <a:spLocks noGrp="1"/>
          </p:cNvSpPr>
          <p:nvPr>
            <p:ph type="body" sz="quarter" idx="10"/>
          </p:nvPr>
        </p:nvSpPr>
        <p:spPr>
          <a:xfrm>
            <a:off x="3231005" y="1371600"/>
            <a:ext cx="5664901" cy="4800600"/>
          </a:xfrm>
        </p:spPr>
        <p:txBody>
          <a:bodyPr/>
          <a:lstStyle/>
          <a:p>
            <a:pPr marL="115888" indent="-115888"/>
            <a:r>
              <a:rPr lang="en-US" dirty="0" smtClean="0"/>
              <a:t>The Pull to America</a:t>
            </a:r>
          </a:p>
          <a:p>
            <a:pPr marL="115888" indent="-115888"/>
            <a:r>
              <a:rPr lang="en-US" dirty="0" smtClean="0"/>
              <a:t>The Nativist Response to Immigration</a:t>
            </a:r>
          </a:p>
        </p:txBody>
      </p:sp>
      <p:sp>
        <p:nvSpPr>
          <p:cNvPr id="21" name="Title 20"/>
          <p:cNvSpPr>
            <a:spLocks noGrp="1"/>
          </p:cNvSpPr>
          <p:nvPr>
            <p:ph type="title"/>
          </p:nvPr>
        </p:nvSpPr>
        <p:spPr>
          <a:xfrm>
            <a:off x="152400" y="381000"/>
            <a:ext cx="8686800" cy="685800"/>
          </a:xfrm>
        </p:spPr>
        <p:txBody>
          <a:bodyPr/>
          <a:lstStyle/>
          <a:p>
            <a:r>
              <a:rPr lang="en-US" dirty="0" smtClean="0"/>
              <a:t>The Rise of Immigration</a:t>
            </a:r>
            <a:endParaRPr lang="en-US" dirty="0"/>
          </a:p>
        </p:txBody>
      </p:sp>
      <p:sp>
        <p:nvSpPr>
          <p:cNvPr id="5" name="Rectangle 2"/>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 &gt; The Rise of Immigration</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sp>
        <p:nvSpPr>
          <p:cNvPr id="7" name="Line 6"/>
          <p:cNvSpPr>
            <a:spLocks noChangeShapeType="1"/>
          </p:cNvSpPr>
          <p:nvPr/>
        </p:nvSpPr>
        <p:spPr bwMode="auto">
          <a:xfrm>
            <a:off x="152400" y="1143000"/>
            <a:ext cx="8770937" cy="0"/>
          </a:xfrm>
          <a:prstGeom prst="line">
            <a:avLst/>
          </a:prstGeom>
          <a:noFill/>
          <a:ln w="12700" cap="flat">
            <a:solidFill>
              <a:srgbClr val="B2B2B2"/>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lIns="0" tIns="0" rIns="0" bIns="0"/>
          <a:lstStyle/>
          <a:p>
            <a:endParaRPr lang="en-US"/>
          </a:p>
        </p:txBody>
      </p:sp>
      <p:sp>
        <p:nvSpPr>
          <p:cNvPr id="8"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0"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11" name="Rectangle 2"/>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 name="Rectangle 8"/>
          <p:cNvSpPr>
            <a:spLocks/>
          </p:cNvSpPr>
          <p:nvPr/>
        </p:nvSpPr>
        <p:spPr bwMode="auto">
          <a:xfrm>
            <a:off x="3962400" y="64770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pic>
        <p:nvPicPr>
          <p:cNvPr id="1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0" name="Rectangle 10"/>
          <p:cNvSpPr>
            <a:spLocks/>
          </p:cNvSpPr>
          <p:nvPr/>
        </p:nvSpPr>
        <p:spPr bwMode="auto">
          <a:xfrm>
            <a:off x="1676400" y="6629400"/>
            <a:ext cx="661670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u="sng" dirty="0" smtClean="0">
                <a:solidFill>
                  <a:srgbClr val="FFFFFF"/>
                </a:solidFill>
                <a:latin typeface="Arial"/>
                <a:ea typeface="ＭＳ Ｐゴシック" charset="0"/>
                <a:cs typeface="Arial"/>
                <a:sym typeface="Helvetica Neue" charset="0"/>
                <a:hlinkClick r:id="rId5"/>
              </a:rPr>
              <a:t>www.www/boundless.com/u-s-history?campaign_content=book_298_chapter_20&amp;campaign_term=U.S.+History&amp;utm_campaign=powerpoint&amp;utm_medium=direct&amp;utm_source=boundless</a:t>
            </a:r>
            <a:endParaRPr lang="en-US" sz="800" u="sng" dirty="0">
              <a:solidFill>
                <a:srgbClr val="FFFFFF"/>
              </a:solidFill>
              <a:latin typeface="Arial"/>
              <a:ea typeface="ＭＳ Ｐゴシック" charset="0"/>
              <a:cs typeface="Arial"/>
              <a:sym typeface="Helvetica Neue" charset="0"/>
            </a:endParaRPr>
          </a:p>
        </p:txBody>
      </p:sp>
    </p:spTree>
    <p:extLst>
      <p:ext uri="{BB962C8B-B14F-4D97-AF65-F5344CB8AC3E}">
        <p14:creationId xmlns:p14="http://schemas.microsoft.com/office/powerpoint/2010/main" val="3722857561"/>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1905000" y="6477000"/>
            <a:ext cx="7137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51302196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second industrial revolution led to all of the following EXCEPT</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technology that was harder for workers to use, leading to an expansion of the high school system.</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 rapid expansion of railroad mileage, opening new areas to commercial farming.</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process of economic concentration, "trusts" which extended into most branches of industry.</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1"/>
                          </a:solidFill>
                          <a:effectLst/>
                          <a:sym typeface="Helvetica Neue" charset="0"/>
                        </a:rPr>
                        <a:t>D) the widespread adoption of whale oil and candles for lighting as electricity became less reliable.</a:t>
                      </a:r>
                    </a:p>
                  </a:txBody>
                  <a:tcPr anchor="ctr">
                    <a:solidFill>
                      <a:schemeClr val="accent2"/>
                    </a:solidFill>
                  </a:tcPr>
                </a:tc>
              </a:tr>
            </a:tbl>
          </a:graphicData>
        </a:graphic>
      </p:graphicFrame>
    </p:spTree>
    <p:extLst>
      <p:ext uri="{BB962C8B-B14F-4D97-AF65-F5344CB8AC3E}">
        <p14:creationId xmlns:p14="http://schemas.microsoft.com/office/powerpoint/2010/main" val="3765199557"/>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Transcontinental Railroad was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cause of increased traffic on the Oregon and California Trail.</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 vital link for trade, commerce, and opened vast regions of North America for settlement.</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far slower and more hazardous than stagecoach lines and wagon trains.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originally known by the American people as the California Zephyr.</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Transcontinental Railroad was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cause of increased traffic on the Oregon and California Trail.</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a vital link for trade, commerce, and opened vast regions of North America for settlement.</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far slower and more hazardous than stagecoach lines and wagon trains.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originally known by the American people as the California Zephyr.</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is an indicator of the modernization of American industry in late nineteenth century?</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corporation became the dominant form of business organization.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U.S. had the highest per capita income and industrial production in the world.</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All of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Railroads developed chains of command, statistical reporting, and complex bureaucratic systems.</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2209800" y="6477000"/>
            <a:ext cx="68326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250647468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Which of the following is an indicator of the modernization of American industry in late nineteenth century?</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corporation became the dominant form of business organization.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The U.S. had the highest per capita income and industrial production in the world.</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C) All of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Railroads developed chains of command, statistical reporting, and complex bureaucratic systems.</a:t>
                      </a:r>
                    </a:p>
                  </a:txBody>
                  <a:tcPr anchor="ctr">
                    <a:noFill/>
                  </a:tcPr>
                </a:tc>
              </a:tr>
            </a:tbl>
          </a:graphicData>
        </a:graphic>
      </p:graphicFrame>
    </p:spTree>
    <p:extLst>
      <p:ext uri="{BB962C8B-B14F-4D97-AF65-F5344CB8AC3E}">
        <p14:creationId xmlns:p14="http://schemas.microsoft.com/office/powerpoint/2010/main" val="467856224"/>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late nineteenth century saw which of the following technological developments?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alternating current electrical distribution system invented by Nikola Tesla.</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All of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first commercially practical incandescent light invented by Thomas Edison.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first practical telephone invented by Alexander Graham Bell.</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4749800" y="6477000"/>
            <a:ext cx="4318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029419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late nineteenth century saw which of the following technological developments?</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The alternating current electrical distribution system invented by Nikola Tesla.</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rgbClr val="FFFFFF"/>
                          </a:solidFill>
                          <a:effectLst/>
                          <a:sym typeface="Helvetica Neue" charset="0"/>
                        </a:rPr>
                        <a:t>B) All of these answers.</a:t>
                      </a:r>
                    </a:p>
                  </a:txBody>
                  <a:tcPr anchor="ctr">
                    <a:solidFill>
                      <a:schemeClr val="accent2"/>
                    </a:solid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first commercially practical incandescent light invented by Thomas Edison.</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The first practical telephone invented by Alexander Graham Bell.</a:t>
                      </a:r>
                    </a:p>
                  </a:txBody>
                  <a:tcPr anchor="ctr">
                    <a:noFill/>
                  </a:tcPr>
                </a:tc>
              </a:tr>
            </a:tbl>
          </a:graphicData>
        </a:graphic>
      </p:graphicFrame>
    </p:spTree>
    <p:extLst>
      <p:ext uri="{BB962C8B-B14F-4D97-AF65-F5344CB8AC3E}">
        <p14:creationId xmlns:p14="http://schemas.microsoft.com/office/powerpoint/2010/main" val="2692419782"/>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In Lochner vs.New York the Supreme Court ruled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all of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that the law regulating baker's working conditions was constitutional.</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14th Amendment enacts a strict laissez-faire philosophy.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that there was a 14th Amendment limit to the amount of government regulations in the workplace.</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1905000" y="6477000"/>
            <a:ext cx="7137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smtClean="0">
                <a:solidFill>
                  <a:srgbClr val="828282"/>
                </a:solidFill>
                <a:latin typeface="Arial" charset="0"/>
                <a:ea typeface="ＭＳ Ｐゴシック" charset="0"/>
                <a:sym typeface="Helvetica Neue" charset="0"/>
                <a:hlinkClick r:id="rId3"/>
              </a:rPr>
              <a:t>www.boundless.com</a:t>
            </a:r>
            <a:endParaRPr lang="en-US" sz="800" dirty="0" smtClean="0">
              <a:solidFill>
                <a:srgbClr val="828282"/>
              </a:solidFill>
              <a:latin typeface="Arial" charset="0"/>
              <a:ea typeface="ＭＳ Ｐゴシック" charset="0"/>
              <a:sym typeface="Helvetica Neue" charset="0"/>
            </a:endParaRPr>
          </a:p>
          <a:p>
            <a:pPr algn="r"/>
            <a:r>
              <a:rPr lang="en-US" sz="800" i="1" dirty="0">
                <a:solidFill>
                  <a:srgbClr val="828282"/>
                </a:solidFill>
                <a:latin typeface="Arial" charset="0"/>
                <a:ea typeface="ＭＳ Ｐゴシック" charset="0"/>
                <a:sym typeface="Helvetica Neue" charset="0"/>
              </a:rPr>
              <a:t>Boundless - LO.</a:t>
            </a:r>
            <a:r>
              <a:rPr lang="en-US" sz="800" dirty="0">
                <a:solidFill>
                  <a:srgbClr val="828282"/>
                </a:solidFill>
                <a:latin typeface="Arial" charset="0"/>
                <a:ea typeface="ＭＳ Ｐゴシック" charset="0"/>
                <a:sym typeface="Helvetica Neue" charset="0"/>
              </a:rPr>
              <a:t> "Boundless." </a:t>
            </a:r>
            <a:r>
              <a:rPr lang="en-US" sz="800" dirty="0">
                <a:solidFill>
                  <a:srgbClr val="828282"/>
                </a:solidFill>
                <a:latin typeface="Arial" charset="0"/>
                <a:ea typeface="ＭＳ Ｐゴシック" charset="0"/>
                <a:sym typeface="Helvetica Neue" charset="0"/>
                <a:hlinkClick r:id="rId4"/>
              </a:rPr>
              <a:t>CC BY-SA 3.0</a:t>
            </a:r>
            <a:r>
              <a:rPr lang="en-US" sz="800" dirty="0">
                <a:solidFill>
                  <a:srgbClr val="828282"/>
                </a:solidFill>
                <a:latin typeface="Arial" charset="0"/>
                <a:ea typeface="ＭＳ Ｐゴシック" charset="0"/>
                <a:sym typeface="Helvetica Neue" charset="0"/>
              </a:rPr>
              <a:t> </a:t>
            </a:r>
            <a:r>
              <a:rPr lang="en-US" sz="800" dirty="0">
                <a:solidFill>
                  <a:srgbClr val="828282"/>
                </a:solidFill>
                <a:latin typeface="Arial" charset="0"/>
                <a:ea typeface="ＭＳ Ｐゴシック" charset="0"/>
                <a:sym typeface="Helvetica Neue" charset="0"/>
                <a:hlinkClick r:id="rId5"/>
              </a:rPr>
              <a:t>http://www.boundless.com/</a:t>
            </a:r>
            <a:endParaRPr lang="en-US" sz="800" u="sng" dirty="0">
              <a:solidFill>
                <a:srgbClr val="FFFFFF"/>
              </a:solidFill>
              <a:latin typeface="Arial"/>
              <a:ea typeface="ＭＳ Ｐゴシック" charset="0"/>
              <a:cs typeface="Arial"/>
              <a:sym typeface="Helvetica Neue" charset="0"/>
            </a:endParaRPr>
          </a:p>
          <a:p>
            <a:pPr algn="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513021968"/>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In Lochner vs.New York the Supreme Court ruled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all of these answers.</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that the law regulating baker's working conditions was constitutional.</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the 14th Amendment enacts a strict laissez-faire philosophy.</a:t>
                      </a:r>
                    </a:p>
                  </a:txBody>
                  <a:tcPr anchor="ctr">
                    <a:noFill/>
                  </a:tcP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1"/>
                          </a:solidFill>
                          <a:effectLst/>
                          <a:sym typeface="Helvetica Neue" charset="0"/>
                        </a:rPr>
                        <a:t>D) that there was a 14th Amendment limit to the amount of government regulations in the workplace.</a:t>
                      </a:r>
                    </a:p>
                  </a:txBody>
                  <a:tcPr anchor="ctr">
                    <a:solidFill>
                      <a:schemeClr val="accent2"/>
                    </a:solidFill>
                  </a:tcPr>
                </a:tc>
              </a:tr>
            </a:tbl>
          </a:graphicData>
        </a:graphic>
      </p:graphicFrame>
    </p:spTree>
    <p:extLst>
      <p:ext uri="{BB962C8B-B14F-4D97-AF65-F5344CB8AC3E}">
        <p14:creationId xmlns:p14="http://schemas.microsoft.com/office/powerpoint/2010/main" val="3765199557"/>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p:cNvSpPr>
          <p:nvPr/>
        </p:nvSpPr>
        <p:spPr bwMode="auto">
          <a:xfrm>
            <a:off x="0" y="6815"/>
            <a:ext cx="9144000" cy="317500"/>
          </a:xfrm>
          <a:prstGeom prst="rect">
            <a:avLst/>
          </a:prstGeom>
          <a:solidFill>
            <a:srgbClr val="F0F0F0"/>
          </a:solidFill>
          <a:ln>
            <a:noFill/>
          </a:ln>
          <a:extLst>
            <a:ext uri="{91240B29-F687-4f45-9708-019B960494DF}">
              <a14:hiddenLine xmlns:a14="http://schemas.microsoft.com/office/drawing/2010/main" xmlns="" w="12700" cap="flat">
                <a:solidFill>
                  <a:srgbClr val="D7D7D7"/>
                </a:solidFill>
                <a:miter lim="800000"/>
                <a:headEnd type="none" w="med" len="med"/>
                <a:tailEnd type="none" w="med" len="med"/>
              </a14:hiddenLine>
            </a:ext>
          </a:extLst>
        </p:spPr>
        <p:txBody>
          <a:bodyPr lIns="0" tIns="0" rIns="0" bIns="0"/>
          <a:lstStyle/>
          <a:p>
            <a:endParaRPr lang="en-US"/>
          </a:p>
        </p:txBody>
      </p:sp>
      <p:sp>
        <p:nvSpPr>
          <p:cNvPr id="6"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7"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8"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a14="http://schemas.microsoft.com/office/drawing/2010/main" xmlns="">
                <a:noFill/>
              </a14:hiddenFill>
            </a:ext>
          </a:extLst>
        </p:spPr>
        <p:txBody>
          <a:bodyPr lIns="0" tIns="0" rIns="0" bIns="0"/>
          <a:lstStyle/>
          <a:p>
            <a:endParaRPr lang="en-US"/>
          </a:p>
        </p:txBody>
      </p:sp>
      <p:sp>
        <p:nvSpPr>
          <p:cNvPr id="9" name="Rectangle 8"/>
          <p:cNvSpPr>
            <a:spLocks/>
          </p:cNvSpPr>
          <p:nvPr/>
        </p:nvSpPr>
        <p:spPr bwMode="auto">
          <a:xfrm>
            <a:off x="0" y="6400800"/>
            <a:ext cx="9144000" cy="469900"/>
          </a:xfrm>
          <a:prstGeom prst="rect">
            <a:avLst/>
          </a:prstGeom>
          <a:solidFill>
            <a:srgbClr val="F6F6F6"/>
          </a:solidFill>
          <a:ln>
            <a:noFill/>
          </a:ln>
          <a:extLst>
            <a:ext uri="{91240B29-F687-4f45-9708-019B960494DF}">
              <a14:hiddenLine xmlns:a14="http://schemas.microsoft.com/office/drawing/2010/main" xmlns="" w="3175">
                <a:solidFill>
                  <a:srgbClr val="D7D7D7"/>
                </a:solidFill>
                <a:miter lim="800000"/>
                <a:headEnd/>
                <a:tailEnd/>
              </a14:hiddenLine>
            </a:ext>
          </a:extLst>
        </p:spPr>
        <p:txBody>
          <a:bodyPr lIns="0" tIns="0" rIns="0" bIns="0"/>
          <a:lstStyle/>
          <a:p>
            <a:endParaRPr lang="en-US"/>
          </a:p>
        </p:txBody>
      </p:sp>
      <p:pic>
        <p:nvPicPr>
          <p:cNvPr id="1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6527800"/>
            <a:ext cx="625475" cy="25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 name="Rectangle 8"/>
          <p:cNvSpPr>
            <a:spLocks/>
          </p:cNvSpPr>
          <p:nvPr/>
        </p:nvSpPr>
        <p:spPr bwMode="auto">
          <a:xfrm>
            <a:off x="3962400" y="6578600"/>
            <a:ext cx="4318000" cy="20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dirty="0">
              <a:solidFill>
                <a:srgbClr val="828282"/>
              </a:solidFill>
              <a:latin typeface="Arial" charset="0"/>
              <a:ea typeface="ＭＳ Ｐゴシック" charset="0"/>
              <a:sym typeface="Helvetica Neue" charset="0"/>
            </a:endParaRPr>
          </a:p>
        </p:txBody>
      </p:sp>
      <p:sp>
        <p:nvSpPr>
          <p:cNvPr id="13" name="Rectangle 11"/>
          <p:cNvSpPr>
            <a:spLocks/>
          </p:cNvSpPr>
          <p:nvPr/>
        </p:nvSpPr>
        <p:spPr bwMode="auto">
          <a:xfrm>
            <a:off x="190500" y="83015"/>
            <a:ext cx="8801100" cy="145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rgbClr val="000000"/>
                </a:solidFill>
                <a:miter lim="800000"/>
                <a:headEnd type="none" w="med" len="med"/>
                <a:tailEnd type="none" w="med" len="med"/>
              </a14:hiddenLine>
            </a:ext>
          </a:extLst>
        </p:spPr>
        <p:txBody>
          <a:bodyPr lIns="0" tIns="0" rIns="0" bIns="0"/>
          <a:lstStyle/>
          <a:p>
            <a:pPr algn="l"/>
            <a:r>
              <a:rPr lang="en-US" sz="1000" dirty="0" smtClean="0">
                <a:solidFill>
                  <a:srgbClr val="828282"/>
                </a:solidFill>
                <a:latin typeface="Helvetica Neue Light" charset="0"/>
                <a:ea typeface="ＭＳ Ｐゴシック" charset="0"/>
                <a:cs typeface="Helvetica Neue Light" charset="0"/>
                <a:sym typeface="Helvetica Neue Light" charset="0"/>
              </a:rPr>
              <a:t>The Gilded Age: 1870-1900</a:t>
            </a:r>
            <a:endParaRPr lang="en-US" sz="1000" dirty="0">
              <a:solidFill>
                <a:srgbClr val="828282"/>
              </a:solidFill>
              <a:latin typeface="Helvetica Neue Light" charset="0"/>
              <a:ea typeface="ＭＳ Ｐゴシック" charset="0"/>
              <a:cs typeface="Helvetica Neue Light" charset="0"/>
              <a:sym typeface="Helvetica Neue Light"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64161104"/>
              </p:ext>
            </p:extLst>
          </p:nvPr>
        </p:nvGraphicFramePr>
        <p:xfrm>
          <a:off x="762000" y="685800"/>
          <a:ext cx="7620000" cy="4675630"/>
        </p:xfrm>
        <a:graphic>
          <a:graphicData uri="http://schemas.openxmlformats.org/drawingml/2006/table">
            <a:tbl>
              <a:tblPr firstRow="1">
                <a:tableStyleId>{5940675A-B579-460E-94D1-54222C63F5DA}</a:tableStyleId>
              </a:tblPr>
              <a:tblGrid>
                <a:gridCol w="7620000"/>
              </a:tblGrid>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u="none" strike="noStrike" cap="none" normalizeH="0" baseline="0" dirty="0" smtClean="0">
                          <a:ln>
                            <a:noFill/>
                          </a:ln>
                          <a:solidFill>
                            <a:srgbClr val="000000"/>
                          </a:solidFill>
                          <a:effectLst/>
                          <a:sym typeface="Helvetica Neue" charset="0"/>
                        </a:rPr>
                        <a:t>The negative term "robber baron" describes a businessman whose practices often included</a:t>
                      </a:r>
                      <a:endParaRPr kumimoji="0" lang="en-US" sz="2000" b="0" i="0" u="none" strike="noStrike" cap="none" normalizeH="0" baseline="0" dirty="0" smtClean="0">
                        <a:ln>
                          <a:noFill/>
                        </a:ln>
                        <a:solidFill>
                          <a:srgbClr val="000000"/>
                        </a:solidFill>
                        <a:effectLst/>
                        <a:latin typeface="+mn-lt"/>
                        <a:ea typeface="ヒラギノ角ゴ ProN W3" charset="0"/>
                        <a:cs typeface="Arial"/>
                        <a:sym typeface="Helvetica Neue" charset="0"/>
                      </a:endParaRP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A) amassing a personal fortune which contributes positively to the country in some way.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B) increased productivity, expansion of markets, providing more jobs, or acts of philanthropy.</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C) offering products at low prices, buying out weaker competitors, then hiking prices higher still.</a:t>
                      </a:r>
                    </a:p>
                  </a:txBody>
                  <a:tcPr anchor="ctr"/>
                </a:tc>
              </a:tr>
              <a:tr h="9351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solidFill>
                            <a:schemeClr val="bg2"/>
                          </a:solidFill>
                          <a:effectLst/>
                          <a:sym typeface="Helvetica Neue" charset="0"/>
                        </a:rPr>
                        <a:t>D) legally charging tolls on ships traversing the Rhine without adding anything of value.</a:t>
                      </a:r>
                    </a:p>
                  </a:txBody>
                  <a:tcPr anchor="ctr">
                    <a:noFill/>
                  </a:tcPr>
                </a:tc>
              </a:tr>
            </a:tbl>
          </a:graphicData>
        </a:graphic>
      </p:graphicFrame>
    </p:spTree>
    <p:extLst>
      <p:ext uri="{BB962C8B-B14F-4D97-AF65-F5344CB8AC3E}">
        <p14:creationId xmlns:p14="http://schemas.microsoft.com/office/powerpoint/2010/main" val="2874894707"/>
      </p:ext>
    </p:extLst>
  </p:cSld>
  <p:clrMapOvr>
    <a:masterClrMapping/>
  </p:clrMapOvr>
  <p:transition/>
</p:sld>
</file>

<file path=ppt/theme/theme1.xml><?xml version="1.0" encoding="utf-8"?>
<a:theme xmlns:a="http://schemas.openxmlformats.org/drawingml/2006/main" name="Boundless_Theme">
  <a:themeElements>
    <a:clrScheme name="Boundless">
      <a:dk1>
        <a:srgbClr val="FFFFFF"/>
      </a:dk1>
      <a:lt1>
        <a:srgbClr val="FFFFFF"/>
      </a:lt1>
      <a:dk2>
        <a:srgbClr val="000000"/>
      </a:dk2>
      <a:lt2>
        <a:srgbClr val="808080"/>
      </a:lt2>
      <a:accent1>
        <a:srgbClr val="2E2E2E"/>
      </a:accent1>
      <a:accent2>
        <a:srgbClr val="7BBB45"/>
      </a:accent2>
      <a:accent3>
        <a:srgbClr val="353535"/>
      </a:accent3>
      <a:accent4>
        <a:srgbClr val="2C2C2C"/>
      </a:accent4>
      <a:accent5>
        <a:srgbClr val="ADADAD"/>
      </a:accent5>
      <a:accent6>
        <a:srgbClr val="FEB720"/>
      </a:accent6>
      <a:hlink>
        <a:srgbClr val="228DBC"/>
      </a:hlink>
      <a:folHlink>
        <a:srgbClr val="228DB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algn="ctr" blurRad="63500" dir="2700000" dist="38099"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algn="ctr" blurRad="63500" dir="2700000" dist="38099"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Chapter Pag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1464</TotalTime>
  <Words>22949</Words>
  <Application>Microsoft Office PowerPoint</Application>
  <PresentationFormat>On-screen Show (4:3)</PresentationFormat>
  <Paragraphs>1567</Paragraphs>
  <Slides>198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198</vt:i4>
      </vt:variant>
    </vt:vector>
  </HeadingPairs>
  <TitlesOfParts>
    <vt:vector size="206" baseType="lpstr">
      <vt:lpstr>ＭＳ Ｐゴシック</vt:lpstr>
      <vt:lpstr>Arial</vt:lpstr>
      <vt:lpstr>Calibri</vt:lpstr>
      <vt:lpstr>Helvetica Neue</vt:lpstr>
      <vt:lpstr>Helvetica Neue Light</vt:lpstr>
      <vt:lpstr>ヒラギノ角ゴ ProN W3</vt:lpstr>
      <vt:lpstr>ヒラギノ角ゴ ProN W6</vt:lpstr>
      <vt:lpstr>Boundless_Theme</vt:lpstr>
      <vt:lpstr>Boundless Lecture Slides</vt:lpstr>
      <vt:lpstr>Using Boundless Presentations</vt:lpstr>
      <vt:lpstr>About Boundless</vt:lpstr>
      <vt:lpstr>The Gilded Age: 1870-1900</vt:lpstr>
      <vt:lpstr>The Gilded Age: 1870-1900 (continued)</vt:lpstr>
      <vt:lpstr>The Gilded Age</vt:lpstr>
      <vt:lpstr>The Second Industrial Revolution</vt:lpstr>
      <vt:lpstr>The Rise of the City</vt:lpstr>
      <vt:lpstr>The Rise of Immigration</vt:lpstr>
      <vt:lpstr>Labor and Domestic Tensions</vt:lpstr>
      <vt:lpstr>The Transformation of the West</vt:lpstr>
      <vt:lpstr>Corruption and Reform</vt:lpstr>
      <vt:lpstr>The Agrarian and Populist Movements</vt:lpstr>
      <vt:lpstr>Culture in the Gilded Age</vt:lpstr>
      <vt:lpstr>American Imperialism</vt:lpstr>
      <vt:lpstr>Appendix</vt:lpstr>
      <vt:lpstr>Key terms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Attribution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Boundless Study Slides</dc:title>
  <dc:creator>Boundless</dc:creator>
  <cp:lastModifiedBy>Sacerdote, Kevin R.</cp:lastModifiedBy>
  <cp:revision>1</cp:revision>
  <dcterms:created xsi:type="dcterms:W3CDTF">2013-10-07T14:37:03Z</dcterms:created>
  <dcterms:modified xsi:type="dcterms:W3CDTF">2016-04-21T14:30:01Z</dcterms:modified>
</cp:coreProperties>
</file>